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64" r:id="rId4"/>
    <p:sldId id="258" r:id="rId5"/>
    <p:sldId id="259" r:id="rId6"/>
    <p:sldId id="260" r:id="rId7"/>
    <p:sldId id="261" r:id="rId8"/>
    <p:sldId id="262" r:id="rId9"/>
    <p:sldId id="266" r:id="rId10"/>
    <p:sldId id="278" r:id="rId11"/>
    <p:sldId id="279" r:id="rId12"/>
    <p:sldId id="298" r:id="rId13"/>
    <p:sldId id="299" r:id="rId14"/>
    <p:sldId id="300" r:id="rId15"/>
    <p:sldId id="272" r:id="rId16"/>
    <p:sldId id="295" r:id="rId17"/>
    <p:sldId id="267" r:id="rId18"/>
    <p:sldId id="268" r:id="rId19"/>
    <p:sldId id="273" r:id="rId20"/>
    <p:sldId id="274" r:id="rId21"/>
    <p:sldId id="275" r:id="rId22"/>
    <p:sldId id="276" r:id="rId23"/>
    <p:sldId id="277" r:id="rId24"/>
    <p:sldId id="286" r:id="rId25"/>
    <p:sldId id="296" r:id="rId26"/>
    <p:sldId id="280" r:id="rId27"/>
    <p:sldId id="301" r:id="rId28"/>
    <p:sldId id="302" r:id="rId29"/>
    <p:sldId id="282" r:id="rId30"/>
    <p:sldId id="265" r:id="rId31"/>
    <p:sldId id="283" r:id="rId32"/>
    <p:sldId id="285" r:id="rId33"/>
    <p:sldId id="288" r:id="rId34"/>
    <p:sldId id="289" r:id="rId35"/>
    <p:sldId id="292" r:id="rId36"/>
    <p:sldId id="303" r:id="rId37"/>
    <p:sldId id="304" r:id="rId38"/>
    <p:sldId id="305" r:id="rId39"/>
    <p:sldId id="293" r:id="rId40"/>
    <p:sldId id="306" r:id="rId41"/>
    <p:sldId id="307" r:id="rId42"/>
    <p:sldId id="308" r:id="rId43"/>
    <p:sldId id="310" r:id="rId44"/>
    <p:sldId id="309" r:id="rId45"/>
    <p:sldId id="311" r:id="rId46"/>
    <p:sldId id="312" r:id="rId47"/>
    <p:sldId id="313" r:id="rId48"/>
    <p:sldId id="314" r:id="rId49"/>
    <p:sldId id="326" r:id="rId50"/>
    <p:sldId id="315" r:id="rId51"/>
    <p:sldId id="316" r:id="rId52"/>
    <p:sldId id="317" r:id="rId53"/>
    <p:sldId id="318" r:id="rId54"/>
    <p:sldId id="319" r:id="rId55"/>
    <p:sldId id="320" r:id="rId56"/>
    <p:sldId id="321" r:id="rId57"/>
    <p:sldId id="327" r:id="rId58"/>
    <p:sldId id="322" r:id="rId59"/>
    <p:sldId id="323" r:id="rId60"/>
    <p:sldId id="324" r:id="rId61"/>
    <p:sldId id="325" r:id="rId62"/>
    <p:sldId id="294" r:id="rId63"/>
    <p:sldId id="297" r:id="rId6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94660"/>
  </p:normalViewPr>
  <p:slideViewPr>
    <p:cSldViewPr>
      <p:cViewPr varScale="1">
        <p:scale>
          <a:sx n="109" d="100"/>
          <a:sy n="109" d="100"/>
        </p:scale>
        <p:origin x="17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2345"/>
            <a:ext cx="7772400" cy="1470025"/>
          </a:xfrm>
        </p:spPr>
        <p:txBody>
          <a:bodyPr anchor="b"/>
          <a:lstStyle>
            <a:lvl1pPr>
              <a:defRPr lang="bs-Latn-BA" sz="5400" b="1" kern="1200" dirty="0">
                <a:ln w="19050">
                  <a:solidFill>
                    <a:schemeClr val="bg1"/>
                  </a:solidFill>
                </a:ln>
                <a:solidFill>
                  <a:schemeClr val="bg1"/>
                </a:solidFill>
                <a:latin typeface="Microsoft New Tai Lue" pitchFamily="34" charset="0"/>
                <a:ea typeface="+mj-ea"/>
                <a:cs typeface="Microsoft New Tai Lue" pitchFamily="34" charset="0"/>
              </a:defRPr>
            </a:lvl1pPr>
          </a:lstStyle>
          <a:p>
            <a:r>
              <a:rPr lang="ru-RU" smtClean="0"/>
              <a:t>Образец заголовка</a:t>
            </a:r>
            <a:endParaRPr lang="bs-Latn-BA" dirty="0"/>
          </a:p>
        </p:txBody>
      </p:sp>
      <p:sp>
        <p:nvSpPr>
          <p:cNvPr id="3" name="Subtitle 2"/>
          <p:cNvSpPr>
            <a:spLocks noGrp="1"/>
          </p:cNvSpPr>
          <p:nvPr>
            <p:ph type="subTitle" idx="1"/>
          </p:nvPr>
        </p:nvSpPr>
        <p:spPr>
          <a:xfrm>
            <a:off x="1371600" y="3686944"/>
            <a:ext cx="6400800" cy="5040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bs-Latn-BA"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BEB5F3C5-7582-4D6B-886D-E4858EE636E3}" type="slidenum">
              <a:rPr lang="ru-RU" altLang="ru-RU"/>
              <a:pPr>
                <a:defRPr/>
              </a:pPr>
              <a:t>‹#›</a:t>
            </a:fld>
            <a:endParaRPr lang="ru-RU" altLang="ru-RU"/>
          </a:p>
        </p:txBody>
      </p:sp>
    </p:spTree>
    <p:extLst>
      <p:ext uri="{BB962C8B-B14F-4D97-AF65-F5344CB8AC3E}">
        <p14:creationId xmlns:p14="http://schemas.microsoft.com/office/powerpoint/2010/main" val="31200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804FE9E3-C882-476B-A64A-B885C250F3B6}" type="slidenum">
              <a:rPr lang="ru-RU" altLang="ru-RU"/>
              <a:pPr>
                <a:defRPr/>
              </a:pPr>
              <a:t>‹#›</a:t>
            </a:fld>
            <a:endParaRPr lang="ru-RU" altLang="ru-RU"/>
          </a:p>
        </p:txBody>
      </p:sp>
    </p:spTree>
    <p:extLst>
      <p:ext uri="{BB962C8B-B14F-4D97-AF65-F5344CB8AC3E}">
        <p14:creationId xmlns:p14="http://schemas.microsoft.com/office/powerpoint/2010/main" val="299460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FF2C6163-11B3-4678-854C-1B583F93868A}" type="slidenum">
              <a:rPr lang="ru-RU" altLang="ru-RU"/>
              <a:pPr>
                <a:defRPr/>
              </a:pPr>
              <a:t>‹#›</a:t>
            </a:fld>
            <a:endParaRPr lang="ru-RU" altLang="ru-RU"/>
          </a:p>
        </p:txBody>
      </p:sp>
    </p:spTree>
    <p:extLst>
      <p:ext uri="{BB962C8B-B14F-4D97-AF65-F5344CB8AC3E}">
        <p14:creationId xmlns:p14="http://schemas.microsoft.com/office/powerpoint/2010/main" val="88168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lvl1pPr>
              <a:defRPr lang="bs-Latn-BA" sz="5400" b="1" kern="1200" dirty="0">
                <a:ln w="19050">
                  <a:solidFill>
                    <a:schemeClr val="bg1"/>
                  </a:solidFill>
                </a:ln>
                <a:solidFill>
                  <a:schemeClr val="bg1"/>
                </a:solidFill>
                <a:latin typeface="Microsoft New Tai Lue" pitchFamily="34" charset="0"/>
                <a:ea typeface="+mj-ea"/>
                <a:cs typeface="Microsoft New Tai Lue" pitchFamily="34" charset="0"/>
              </a:defRPr>
            </a:lvl1pPr>
          </a:lstStyle>
          <a:p>
            <a:r>
              <a:rPr lang="ru-RU" smtClean="0"/>
              <a:t>Образец заголовка</a:t>
            </a:r>
            <a:endParaRPr lang="bs-Latn-BA" dirty="0"/>
          </a:p>
        </p:txBody>
      </p:sp>
      <p:sp>
        <p:nvSpPr>
          <p:cNvPr id="3" name="Content Placeholder 2"/>
          <p:cNvSpPr>
            <a:spLocks noGrp="1"/>
          </p:cNvSpPr>
          <p:nvPr>
            <p:ph idx="1"/>
          </p:nvPr>
        </p:nvSpPr>
        <p:spPr/>
        <p:txBody>
          <a:bodyPr/>
          <a:lstStyle>
            <a:lvl1pPr>
              <a:defRPr>
                <a:solidFill>
                  <a:schemeClr val="bg1"/>
                </a:solidFill>
                <a:latin typeface="Microsoft New Tai Lue" pitchFamily="34" charset="0"/>
                <a:cs typeface="Microsoft New Tai Lue" pitchFamily="34" charset="0"/>
              </a:defRPr>
            </a:lvl1pPr>
            <a:lvl2pPr>
              <a:defRPr>
                <a:solidFill>
                  <a:schemeClr val="bg1"/>
                </a:solidFill>
                <a:latin typeface="Microsoft New Tai Lue" pitchFamily="34" charset="0"/>
                <a:cs typeface="Microsoft New Tai Lue" pitchFamily="34" charset="0"/>
              </a:defRPr>
            </a:lvl2pPr>
            <a:lvl3pPr>
              <a:defRPr>
                <a:solidFill>
                  <a:schemeClr val="bg1"/>
                </a:solidFill>
                <a:latin typeface="Microsoft New Tai Lue" pitchFamily="34" charset="0"/>
                <a:cs typeface="Microsoft New Tai Lue" pitchFamily="34" charset="0"/>
              </a:defRPr>
            </a:lvl3pPr>
            <a:lvl4pPr>
              <a:defRPr>
                <a:solidFill>
                  <a:schemeClr val="bg1"/>
                </a:solidFill>
                <a:latin typeface="Microsoft New Tai Lue" pitchFamily="34" charset="0"/>
                <a:cs typeface="Microsoft New Tai Lue" pitchFamily="34" charset="0"/>
              </a:defRPr>
            </a:lvl4pPr>
            <a:lvl5pPr>
              <a:defRPr>
                <a:solidFill>
                  <a:schemeClr val="bg1"/>
                </a:solidFill>
                <a:latin typeface="Microsoft New Tai Lue" pitchFamily="34" charset="0"/>
                <a:cs typeface="Microsoft New Tai Lue"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dirty="0"/>
          </a:p>
        </p:txBody>
      </p:sp>
      <p:sp>
        <p:nvSpPr>
          <p:cNvPr id="4" name="Date Placeholder 3"/>
          <p:cNvSpPr>
            <a:spLocks noGrp="1"/>
          </p:cNvSpPr>
          <p:nvPr>
            <p:ph type="dt" sz="half" idx="10"/>
          </p:nvPr>
        </p:nvSpPr>
        <p:spPr>
          <a:xfrm>
            <a:off x="465138" y="6248400"/>
            <a:ext cx="2133600" cy="365125"/>
          </a:xfrm>
        </p:spPr>
        <p:txBody>
          <a:bodyPr/>
          <a:lstStyle>
            <a:lvl1pPr>
              <a:defRPr>
                <a:solidFill>
                  <a:schemeClr val="bg1"/>
                </a:solidFill>
                <a:latin typeface="Microsoft New Tai Lue" pitchFamily="34" charset="0"/>
                <a:cs typeface="Microsoft New Tai Lue" pitchFamily="34" charset="0"/>
              </a:defRPr>
            </a:lvl1pPr>
          </a:lstStyle>
          <a:p>
            <a:pPr>
              <a:defRPr/>
            </a:pPr>
            <a:endParaRPr lang="ru-RU" altLang="ru-RU"/>
          </a:p>
        </p:txBody>
      </p:sp>
      <p:sp>
        <p:nvSpPr>
          <p:cNvPr id="5" name="Footer Placeholder 4"/>
          <p:cNvSpPr>
            <a:spLocks noGrp="1"/>
          </p:cNvSpPr>
          <p:nvPr>
            <p:ph type="ftr" sz="quarter" idx="11"/>
          </p:nvPr>
        </p:nvSpPr>
        <p:spPr>
          <a:xfrm>
            <a:off x="3132138" y="6248400"/>
            <a:ext cx="2895600" cy="365125"/>
          </a:xfrm>
        </p:spPr>
        <p:txBody>
          <a:bodyPr/>
          <a:lstStyle>
            <a:lvl1pPr>
              <a:defRPr>
                <a:solidFill>
                  <a:schemeClr val="bg1"/>
                </a:solidFill>
                <a:latin typeface="Microsoft New Tai Lue" pitchFamily="34" charset="0"/>
                <a:cs typeface="Microsoft New Tai Lue" pitchFamily="34" charset="0"/>
              </a:defRPr>
            </a:lvl1pPr>
          </a:lstStyle>
          <a:p>
            <a:pPr>
              <a:defRPr/>
            </a:pPr>
            <a:endParaRPr lang="ru-RU" altLang="ru-RU"/>
          </a:p>
        </p:txBody>
      </p:sp>
      <p:sp>
        <p:nvSpPr>
          <p:cNvPr id="6" name="Slide Number Placeholder 5"/>
          <p:cNvSpPr>
            <a:spLocks noGrp="1"/>
          </p:cNvSpPr>
          <p:nvPr>
            <p:ph type="sldNum" sz="quarter" idx="12"/>
          </p:nvPr>
        </p:nvSpPr>
        <p:spPr>
          <a:xfrm>
            <a:off x="6561138" y="6248400"/>
            <a:ext cx="2133600" cy="365125"/>
          </a:xfrm>
        </p:spPr>
        <p:txBody>
          <a:bodyPr/>
          <a:lstStyle>
            <a:lvl1pPr>
              <a:defRPr>
                <a:solidFill>
                  <a:schemeClr val="bg1"/>
                </a:solidFill>
                <a:latin typeface="Microsoft New Tai Lue" pitchFamily="34" charset="0"/>
                <a:cs typeface="Microsoft New Tai Lue" pitchFamily="34" charset="0"/>
              </a:defRPr>
            </a:lvl1pPr>
          </a:lstStyle>
          <a:p>
            <a:pPr>
              <a:defRPr/>
            </a:pPr>
            <a:fld id="{1B77C21D-020A-4674-8695-F55878CBE49A}" type="slidenum">
              <a:rPr lang="ru-RU" altLang="ru-RU"/>
              <a:pPr>
                <a:defRPr/>
              </a:pPr>
              <a:t>‹#›</a:t>
            </a:fld>
            <a:endParaRPr lang="ru-RU" altLang="ru-RU"/>
          </a:p>
        </p:txBody>
      </p:sp>
    </p:spTree>
    <p:extLst>
      <p:ext uri="{BB962C8B-B14F-4D97-AF65-F5344CB8AC3E}">
        <p14:creationId xmlns:p14="http://schemas.microsoft.com/office/powerpoint/2010/main" val="339633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n w="12700">
                  <a:solidFill>
                    <a:schemeClr val="bg1"/>
                  </a:solidFill>
                </a:ln>
                <a:solidFill>
                  <a:schemeClr val="bg1"/>
                </a:solidFill>
              </a:defRPr>
            </a:lvl1pPr>
          </a:lstStyle>
          <a:p>
            <a:r>
              <a:rPr lang="ru-RU" smtClean="0"/>
              <a:t>Образец заголовка</a:t>
            </a:r>
            <a:endParaRPr lang="bs-Latn-BA" dirty="0"/>
          </a:p>
        </p:txBody>
      </p:sp>
      <p:sp>
        <p:nvSpPr>
          <p:cNvPr id="3" name="Text Placeholder 2"/>
          <p:cNvSpPr>
            <a:spLocks noGrp="1"/>
          </p:cNvSpPr>
          <p:nvPr>
            <p:ph type="body" idx="1"/>
          </p:nvPr>
        </p:nvSpPr>
        <p:spPr>
          <a:xfrm>
            <a:off x="722313" y="3861048"/>
            <a:ext cx="7772400" cy="432048"/>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4AC3FD56-3376-4F0A-8F65-5591B9F8438B}" type="slidenum">
              <a:rPr lang="ru-RU" altLang="ru-RU"/>
              <a:pPr>
                <a:defRPr/>
              </a:pPr>
              <a:t>‹#›</a:t>
            </a:fld>
            <a:endParaRPr lang="ru-RU" altLang="ru-RU"/>
          </a:p>
        </p:txBody>
      </p:sp>
    </p:spTree>
    <p:extLst>
      <p:ext uri="{BB962C8B-B14F-4D97-AF65-F5344CB8AC3E}">
        <p14:creationId xmlns:p14="http://schemas.microsoft.com/office/powerpoint/2010/main" val="387455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6B852CC1-C712-4ECD-9245-DB52403A68C3}" type="slidenum">
              <a:rPr lang="ru-RU" altLang="ru-RU"/>
              <a:pPr>
                <a:defRPr/>
              </a:pPr>
              <a:t>‹#›</a:t>
            </a:fld>
            <a:endParaRPr lang="ru-RU" altLang="ru-RU"/>
          </a:p>
        </p:txBody>
      </p:sp>
    </p:spTree>
    <p:extLst>
      <p:ext uri="{BB962C8B-B14F-4D97-AF65-F5344CB8AC3E}">
        <p14:creationId xmlns:p14="http://schemas.microsoft.com/office/powerpoint/2010/main" val="116931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FC5B73B9-A056-40C5-BDB4-1E55214DE1AC}" type="slidenum">
              <a:rPr lang="ru-RU" altLang="ru-RU"/>
              <a:pPr>
                <a:defRPr/>
              </a:pPr>
              <a:t>‹#›</a:t>
            </a:fld>
            <a:endParaRPr lang="ru-RU" altLang="ru-RU"/>
          </a:p>
        </p:txBody>
      </p:sp>
    </p:spTree>
    <p:extLst>
      <p:ext uri="{BB962C8B-B14F-4D97-AF65-F5344CB8AC3E}">
        <p14:creationId xmlns:p14="http://schemas.microsoft.com/office/powerpoint/2010/main" val="161723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A1869917-4C6F-4DB4-B6AB-7D3C8FF9BE33}" type="slidenum">
              <a:rPr lang="ru-RU" altLang="ru-RU"/>
              <a:pPr>
                <a:defRPr/>
              </a:pPr>
              <a:t>‹#›</a:t>
            </a:fld>
            <a:endParaRPr lang="ru-RU" altLang="ru-RU"/>
          </a:p>
        </p:txBody>
      </p:sp>
    </p:spTree>
    <p:extLst>
      <p:ext uri="{BB962C8B-B14F-4D97-AF65-F5344CB8AC3E}">
        <p14:creationId xmlns:p14="http://schemas.microsoft.com/office/powerpoint/2010/main" val="19662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801D5D2C-2298-4163-828C-CCD7C0C202E9}" type="slidenum">
              <a:rPr lang="ru-RU" altLang="ru-RU"/>
              <a:pPr>
                <a:defRPr/>
              </a:pPr>
              <a:t>‹#›</a:t>
            </a:fld>
            <a:endParaRPr lang="ru-RU" altLang="ru-RU"/>
          </a:p>
        </p:txBody>
      </p:sp>
    </p:spTree>
    <p:extLst>
      <p:ext uri="{BB962C8B-B14F-4D97-AF65-F5344CB8AC3E}">
        <p14:creationId xmlns:p14="http://schemas.microsoft.com/office/powerpoint/2010/main" val="43111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C613D647-85A4-4DB2-A054-FAF565AE9DC6}" type="slidenum">
              <a:rPr lang="ru-RU" altLang="ru-RU"/>
              <a:pPr>
                <a:defRPr/>
              </a:pPr>
              <a:t>‹#›</a:t>
            </a:fld>
            <a:endParaRPr lang="ru-RU" altLang="ru-RU"/>
          </a:p>
        </p:txBody>
      </p:sp>
    </p:spTree>
    <p:extLst>
      <p:ext uri="{BB962C8B-B14F-4D97-AF65-F5344CB8AC3E}">
        <p14:creationId xmlns:p14="http://schemas.microsoft.com/office/powerpoint/2010/main" val="110665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bs-Latn-B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bs-Latn-B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BC67A087-B1C2-4CE4-9596-08086218AB00}" type="slidenum">
              <a:rPr lang="ru-RU" altLang="ru-RU"/>
              <a:pPr>
                <a:defRPr/>
              </a:pPr>
              <a:t>‹#›</a:t>
            </a:fld>
            <a:endParaRPr lang="ru-RU" altLang="ru-RU"/>
          </a:p>
        </p:txBody>
      </p:sp>
    </p:spTree>
    <p:extLst>
      <p:ext uri="{BB962C8B-B14F-4D97-AF65-F5344CB8AC3E}">
        <p14:creationId xmlns:p14="http://schemas.microsoft.com/office/powerpoint/2010/main" val="329520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18488" cy="1143000"/>
          </a:xfrm>
          <a:prstGeom prst="rect">
            <a:avLst/>
          </a:prstGeom>
          <a:noFill/>
        </p:spPr>
        <p:txBody>
          <a:bodyPr vert="horz" wrap="square" lIns="91440" tIns="45720" rIns="91440" bIns="45720" numCol="1" anchor="ctr" anchorCtr="0" compatLnSpc="1">
            <a:prstTxWarp prst="textNoShape">
              <a:avLst/>
            </a:prstTxWarp>
            <a:noAutofit/>
          </a:bodyPr>
          <a:lstStyle/>
          <a:p>
            <a:pPr lvl="0"/>
            <a:r>
              <a:rPr lang="ru-RU" altLang="ru-RU" smtClean="0"/>
              <a:t>Образец заголовка</a:t>
            </a:r>
            <a:endParaRPr lang="bs-Latn-BA" altLang="ru-RU" smtClean="0"/>
          </a:p>
        </p:txBody>
      </p:sp>
      <p:sp>
        <p:nvSpPr>
          <p:cNvPr id="1027" name="Text Placeholder 2"/>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bs-Latn-BA" altLang="ru-RU" smtClean="0"/>
          </a:p>
        </p:txBody>
      </p:sp>
      <p:sp>
        <p:nvSpPr>
          <p:cNvPr id="4" name="Date Placeholder 3"/>
          <p:cNvSpPr>
            <a:spLocks noGrp="1"/>
          </p:cNvSpPr>
          <p:nvPr>
            <p:ph type="dt" sz="half" idx="2"/>
          </p:nvPr>
        </p:nvSpPr>
        <p:spPr>
          <a:xfrm>
            <a:off x="457200" y="62372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ru-RU" altLang="ru-RU"/>
          </a:p>
        </p:txBody>
      </p:sp>
      <p:sp>
        <p:nvSpPr>
          <p:cNvPr id="5" name="Footer Placeholder 4"/>
          <p:cNvSpPr>
            <a:spLocks noGrp="1"/>
          </p:cNvSpPr>
          <p:nvPr>
            <p:ph type="ftr" sz="quarter" idx="3"/>
          </p:nvPr>
        </p:nvSpPr>
        <p:spPr>
          <a:xfrm>
            <a:off x="3124200" y="62372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ru-RU" altLang="ru-RU"/>
          </a:p>
        </p:txBody>
      </p:sp>
      <p:sp>
        <p:nvSpPr>
          <p:cNvPr id="6" name="Slide Number Placeholder 5"/>
          <p:cNvSpPr>
            <a:spLocks noGrp="1"/>
          </p:cNvSpPr>
          <p:nvPr>
            <p:ph type="sldNum" sz="quarter" idx="4"/>
          </p:nvPr>
        </p:nvSpPr>
        <p:spPr>
          <a:xfrm>
            <a:off x="6553200" y="62372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9BB5CCA2-83F1-40DB-ACE3-C8561CE501B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58" r:id="rId1"/>
    <p:sldLayoutId id="214748376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rtl="0" eaLnBrk="0" fontAlgn="base" hangingPunct="0">
        <a:spcBef>
          <a:spcPct val="0"/>
        </a:spcBef>
        <a:spcAft>
          <a:spcPct val="0"/>
        </a:spcAft>
        <a:defRPr lang="bs-Latn-BA" sz="5400" b="1" kern="1200" dirty="0">
          <a:ln w="19050">
            <a:solidFill>
              <a:schemeClr val="bg1"/>
            </a:solidFill>
          </a:ln>
          <a:solidFill>
            <a:schemeClr val="bg1"/>
          </a:solidFill>
          <a:effectLst>
            <a:outerShdw blurRad="38100" dist="38100" dir="2700000" algn="tl">
              <a:srgbClr val="000000">
                <a:alpha val="43137"/>
              </a:srgbClr>
            </a:outerShdw>
          </a:effectLst>
          <a:latin typeface="Microsoft New Tai Lue" pitchFamily="34" charset="0"/>
          <a:ea typeface="Microsoft New Tai Lue" pitchFamily="34" charset="0"/>
          <a:cs typeface="Microsoft New Tai Lue" pitchFamily="34" charset="0"/>
        </a:defRPr>
      </a:lvl1pPr>
      <a:lvl2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2pPr>
      <a:lvl3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3pPr>
      <a:lvl4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4pPr>
      <a:lvl5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5pPr>
      <a:lvl6pPr marL="4572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6pPr>
      <a:lvl7pPr marL="9144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7pPr>
      <a:lvl8pPr marL="13716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8pPr>
      <a:lvl9pPr marL="18288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icrosoft New Tai Lue" pitchFamily="34" charset="0"/>
          <a:ea typeface="Microsoft New Tai Lue" pitchFamily="34" charset="0"/>
          <a:cs typeface="Microsoft New Tai Lue"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icrosoft New Tai Lue" pitchFamily="34" charset="0"/>
          <a:ea typeface="Microsoft New Tai Lue" pitchFamily="34" charset="0"/>
          <a:cs typeface="Microsoft New Tai Lue"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icrosoft New Tai Lue" pitchFamily="34" charset="0"/>
          <a:ea typeface="Microsoft New Tai Lue" pitchFamily="34" charset="0"/>
          <a:cs typeface="Microsoft New Tai Lue"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icrosoft New Tai Lue" pitchFamily="34" charset="0"/>
          <a:ea typeface="Microsoft New Tai Lue" pitchFamily="34" charset="0"/>
          <a:cs typeface="Microsoft New Tai Lue"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icrosoft New Tai Lue" pitchFamily="34" charset="0"/>
          <a:ea typeface="Microsoft New Tai Lue" pitchFamily="34" charset="0"/>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thequestion.ru/questions/71738/kakov-realnyi-vred-elektronnykh-sigaret" TargetMode="External"/><Relationship Id="rId7" Type="http://schemas.openxmlformats.org/officeDocument/2006/relationships/hyperlink" Target="http://kurinekuri.ru/imgarticles/20141223202040702.jpg" TargetMode="External"/><Relationship Id="rId2" Type="http://schemas.openxmlformats.org/officeDocument/2006/relationships/hyperlink" Target="https://ru.wikipedia.org/wiki/&#1069;&#1083;&#1077;&#1082;&#1090;&#1088;&#1086;&#1085;&#1085;&#1072;&#1103;_&#1089;&#1080;&#1075;&#1072;&#1088;&#1077;&#1090;&#1072;" TargetMode="External"/><Relationship Id="rId1" Type="http://schemas.openxmlformats.org/officeDocument/2006/relationships/slideLayout" Target="../slideLayouts/slideLayout2.xml"/><Relationship Id="rId6" Type="http://schemas.openxmlformats.org/officeDocument/2006/relationships/hyperlink" Target="https://bez-zavisimostey.com/wp-content/uploads/2017/11/e-cigarette2-1024x549.jpg" TargetMode="External"/><Relationship Id="rId5" Type="http://schemas.openxmlformats.org/officeDocument/2006/relationships/hyperlink" Target="http://www.polymia.by/wp-content/uploads/2016/08/213731-02.jpg" TargetMode="External"/><Relationship Id="rId4" Type="http://schemas.openxmlformats.org/officeDocument/2006/relationships/hyperlink" Target="https://vipmag.by/stati_ob_elektronnykh_sigaretakh/vredna_li_elektronnaya_sigareta1_id2121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1412776"/>
            <a:ext cx="8204448" cy="1470025"/>
          </a:xfrm>
        </p:spPr>
        <p:txBody>
          <a:bodyPr/>
          <a:lstStyle/>
          <a:p>
            <a:pPr eaLnBrk="1" hangingPunct="1">
              <a:defRPr/>
            </a:pPr>
            <a:r>
              <a:rPr lang="ru-RU" altLang="ru-RU" sz="6000" smtClean="0">
                <a:solidFill>
                  <a:schemeClr val="bg2"/>
                </a:solidFill>
              </a:rPr>
              <a:t>Вейпинг и курение</a:t>
            </a:r>
          </a:p>
        </p:txBody>
      </p:sp>
      <p:sp>
        <p:nvSpPr>
          <p:cNvPr id="3075" name="Rectangle 3"/>
          <p:cNvSpPr>
            <a:spLocks noGrp="1" noChangeArrowheads="1"/>
          </p:cNvSpPr>
          <p:nvPr>
            <p:ph type="subTitle" idx="1"/>
          </p:nvPr>
        </p:nvSpPr>
        <p:spPr>
          <a:xfrm>
            <a:off x="1331913" y="2781300"/>
            <a:ext cx="6400800" cy="504825"/>
          </a:xfrm>
        </p:spPr>
        <p:txBody>
          <a:bodyPr/>
          <a:lstStyle/>
          <a:p>
            <a:pPr eaLnBrk="1" hangingPunct="1">
              <a:lnSpc>
                <a:spcPct val="80000"/>
              </a:lnSpc>
            </a:pPr>
            <a:r>
              <a:rPr lang="ru-RU" altLang="ru-RU" sz="3100" smtClean="0">
                <a:solidFill>
                  <a:schemeClr val="bg2"/>
                </a:solidFill>
              </a:rPr>
              <a:t>ПОПУЛЯРНЫЕ ЗАБЛУЖДЕНИЯ</a:t>
            </a:r>
          </a:p>
        </p:txBody>
      </p:sp>
      <p:sp>
        <p:nvSpPr>
          <p:cNvPr id="3077" name="TextBox 1"/>
          <p:cNvSpPr txBox="1">
            <a:spLocks noChangeArrowheads="1"/>
          </p:cNvSpPr>
          <p:nvPr/>
        </p:nvSpPr>
        <p:spPr bwMode="auto">
          <a:xfrm>
            <a:off x="971600" y="266552"/>
            <a:ext cx="734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ru-RU" altLang="ru-RU" sz="2400" dirty="0">
                <a:solidFill>
                  <a:schemeClr val="bg1"/>
                </a:solidFill>
                <a:latin typeface="Times New Roman" pitchFamily="18" charset="0"/>
                <a:ea typeface="Microsoft New Tai Lue" pitchFamily="34" charset="0"/>
                <a:cs typeface="Times New Roman" pitchFamily="18" charset="0"/>
              </a:rPr>
              <a:t>Направление: </a:t>
            </a:r>
            <a:r>
              <a:rPr lang="ru-RU" altLang="ru-RU" sz="2400" dirty="0" err="1">
                <a:solidFill>
                  <a:schemeClr val="bg1"/>
                </a:solidFill>
                <a:latin typeface="Times New Roman" pitchFamily="18" charset="0"/>
                <a:ea typeface="Microsoft New Tai Lue" pitchFamily="34" charset="0"/>
                <a:cs typeface="Times New Roman" pitchFamily="18" charset="0"/>
              </a:rPr>
              <a:t>здоровьесберегающее</a:t>
            </a:r>
            <a:r>
              <a:rPr lang="ru-RU" altLang="ru-RU" sz="2400" dirty="0">
                <a:solidFill>
                  <a:schemeClr val="bg1"/>
                </a:solidFill>
                <a:latin typeface="Times New Roman" pitchFamily="18" charset="0"/>
                <a:ea typeface="Microsoft New Tai Lue" pitchFamily="34" charset="0"/>
                <a:cs typeface="Times New Roman" pitchFamily="18" charset="0"/>
              </a:rPr>
              <a:t>  воспитание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3637"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25215942-maz-butadiona-pri-gemorr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1378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80945"/>
            <a:ext cx="7776864" cy="5828375"/>
          </a:xfrm>
          <a:prstGeom prst="rect">
            <a:avLst/>
          </a:prstGeom>
        </p:spPr>
      </p:pic>
    </p:spTree>
    <p:extLst>
      <p:ext uri="{BB962C8B-B14F-4D97-AF65-F5344CB8AC3E}">
        <p14:creationId xmlns:p14="http://schemas.microsoft.com/office/powerpoint/2010/main" val="217860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550930"/>
            <a:ext cx="7998427" cy="5686382"/>
          </a:xfrm>
          <a:prstGeom prst="rect">
            <a:avLst/>
          </a:prstGeom>
        </p:spPr>
      </p:pic>
    </p:spTree>
    <p:extLst>
      <p:ext uri="{BB962C8B-B14F-4D97-AF65-F5344CB8AC3E}">
        <p14:creationId xmlns:p14="http://schemas.microsoft.com/office/powerpoint/2010/main" val="191720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67" y="692696"/>
            <a:ext cx="8333697" cy="5485265"/>
          </a:xfrm>
          <a:prstGeom prst="rect">
            <a:avLst/>
          </a:prstGeom>
        </p:spPr>
      </p:pic>
    </p:spTree>
    <p:extLst>
      <p:ext uri="{BB962C8B-B14F-4D97-AF65-F5344CB8AC3E}">
        <p14:creationId xmlns:p14="http://schemas.microsoft.com/office/powerpoint/2010/main" val="300373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23850" y="836613"/>
            <a:ext cx="8497888" cy="4897437"/>
          </a:xfrm>
        </p:spPr>
        <p:txBody>
          <a:bodyPr/>
          <a:lstStyle/>
          <a:p>
            <a:pPr algn="ctr" eaLnBrk="1" hangingPunct="1">
              <a:lnSpc>
                <a:spcPct val="150000"/>
              </a:lnSpc>
              <a:buFontTx/>
              <a:buNone/>
            </a:pPr>
            <a:r>
              <a:rPr lang="ru-RU" altLang="ru-RU" sz="6000" smtClean="0">
                <a:solidFill>
                  <a:schemeClr val="bg2"/>
                </a:solidFill>
              </a:rPr>
              <a:t>СОСТАВ </a:t>
            </a:r>
            <a:br>
              <a:rPr lang="ru-RU" altLang="ru-RU" sz="6000" smtClean="0">
                <a:solidFill>
                  <a:schemeClr val="bg2"/>
                </a:solidFill>
              </a:rPr>
            </a:br>
            <a:r>
              <a:rPr lang="ru-RU" altLang="ru-RU" sz="6000" smtClean="0">
                <a:solidFill>
                  <a:schemeClr val="bg2"/>
                </a:solidFill>
              </a:rPr>
              <a:t>электронной сигареты (ЭС)/вейпа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913"/>
            <a:ext cx="9036050" cy="1384300"/>
          </a:xfrm>
        </p:spPr>
        <p:txBody>
          <a:bodyPr/>
          <a:lstStyle/>
          <a:p>
            <a:pPr eaLnBrk="1" hangingPunct="1">
              <a:defRPr/>
            </a:pPr>
            <a:r>
              <a:rPr lang="ru-RU" altLang="ru-RU" sz="3600" smtClean="0">
                <a:solidFill>
                  <a:schemeClr val="bg2"/>
                </a:solidFill>
              </a:rPr>
              <a:t>Содержание </a:t>
            </a:r>
            <a:br>
              <a:rPr lang="ru-RU" altLang="ru-RU" sz="3600" smtClean="0">
                <a:solidFill>
                  <a:schemeClr val="bg2"/>
                </a:solidFill>
              </a:rPr>
            </a:br>
            <a:r>
              <a:rPr lang="ru-RU" altLang="ru-RU" sz="3600" smtClean="0">
                <a:solidFill>
                  <a:schemeClr val="bg2"/>
                </a:solidFill>
              </a:rPr>
              <a:t>канцерогенов и токсинов</a:t>
            </a:r>
            <a:endParaRPr lang="ru-RU" sz="3600" smtClean="0">
              <a:solidFill>
                <a:schemeClr val="bg2"/>
              </a:solidFill>
            </a:endParaRPr>
          </a:p>
        </p:txBody>
      </p:sp>
      <p:sp>
        <p:nvSpPr>
          <p:cNvPr id="16387" name="Объект 2"/>
          <p:cNvSpPr>
            <a:spLocks noGrp="1"/>
          </p:cNvSpPr>
          <p:nvPr>
            <p:ph idx="1"/>
          </p:nvPr>
        </p:nvSpPr>
        <p:spPr>
          <a:xfrm>
            <a:off x="323850" y="1557338"/>
            <a:ext cx="4319588" cy="5300662"/>
          </a:xfrm>
        </p:spPr>
        <p:txBody>
          <a:bodyPr/>
          <a:lstStyle/>
          <a:p>
            <a:pPr marL="0" indent="0" eaLnBrk="1" hangingPunct="1">
              <a:spcBef>
                <a:spcPts val="400"/>
              </a:spcBef>
              <a:buFontTx/>
              <a:buNone/>
            </a:pPr>
            <a:r>
              <a:rPr lang="ru-RU" altLang="ru-RU" sz="3000" smtClean="0">
                <a:solidFill>
                  <a:srgbClr val="0D0A10"/>
                </a:solidFill>
              </a:rPr>
              <a:t>Электронная сигарета</a:t>
            </a:r>
          </a:p>
          <a:p>
            <a:pPr marL="800100" lvl="2" indent="0" eaLnBrk="1" hangingPunct="1">
              <a:spcBef>
                <a:spcPts val="400"/>
              </a:spcBef>
              <a:buFontTx/>
              <a:buNone/>
            </a:pPr>
            <a:r>
              <a:rPr lang="ru-RU" altLang="ru-RU" sz="2600" smtClean="0">
                <a:solidFill>
                  <a:schemeClr val="bg2"/>
                </a:solidFill>
              </a:rPr>
              <a:t>Никотин</a:t>
            </a:r>
          </a:p>
          <a:p>
            <a:pPr marL="800100" lvl="2" indent="0" eaLnBrk="1" hangingPunct="1">
              <a:spcBef>
                <a:spcPts val="400"/>
              </a:spcBef>
              <a:buFontTx/>
              <a:buNone/>
            </a:pPr>
            <a:r>
              <a:rPr lang="ru-RU" altLang="ru-RU" sz="2600" smtClean="0">
                <a:solidFill>
                  <a:schemeClr val="bg2"/>
                </a:solidFill>
              </a:rPr>
              <a:t>Пропиленгликоль</a:t>
            </a:r>
          </a:p>
          <a:p>
            <a:pPr marL="800100" lvl="2" indent="0" eaLnBrk="1" hangingPunct="1">
              <a:spcBef>
                <a:spcPts val="400"/>
              </a:spcBef>
              <a:buFontTx/>
              <a:buNone/>
            </a:pPr>
            <a:r>
              <a:rPr lang="ru-RU" altLang="ru-RU" sz="2600" smtClean="0">
                <a:solidFill>
                  <a:schemeClr val="bg2"/>
                </a:solidFill>
              </a:rPr>
              <a:t>Глицерин</a:t>
            </a:r>
          </a:p>
          <a:p>
            <a:pPr marL="800100" lvl="2" indent="0" eaLnBrk="1" hangingPunct="1">
              <a:spcBef>
                <a:spcPts val="400"/>
              </a:spcBef>
              <a:buFontTx/>
              <a:buNone/>
            </a:pPr>
            <a:r>
              <a:rPr lang="ru-RU" altLang="ru-RU" sz="2600" smtClean="0">
                <a:solidFill>
                  <a:schemeClr val="bg2"/>
                </a:solidFill>
              </a:rPr>
              <a:t>Формацельдегид</a:t>
            </a:r>
          </a:p>
          <a:p>
            <a:pPr marL="800100" lvl="2" indent="0" eaLnBrk="1" hangingPunct="1">
              <a:spcBef>
                <a:spcPts val="400"/>
              </a:spcBef>
              <a:buFontTx/>
              <a:buNone/>
            </a:pPr>
            <a:r>
              <a:rPr lang="ru-RU" altLang="ru-RU" sz="2600" smtClean="0">
                <a:solidFill>
                  <a:schemeClr val="bg2"/>
                </a:solidFill>
              </a:rPr>
              <a:t>Ацетилацетон</a:t>
            </a:r>
          </a:p>
          <a:p>
            <a:pPr marL="800100" lvl="2" indent="0" eaLnBrk="1" hangingPunct="1">
              <a:spcBef>
                <a:spcPts val="400"/>
              </a:spcBef>
              <a:buFontTx/>
              <a:buNone/>
            </a:pPr>
            <a:r>
              <a:rPr lang="ru-RU" altLang="ru-RU" sz="2600" smtClean="0">
                <a:solidFill>
                  <a:schemeClr val="bg2"/>
                </a:solidFill>
              </a:rPr>
              <a:t>Нитрозамины</a:t>
            </a:r>
          </a:p>
          <a:p>
            <a:pPr marL="800100" lvl="2" indent="0" eaLnBrk="1" hangingPunct="1">
              <a:spcBef>
                <a:spcPts val="400"/>
              </a:spcBef>
              <a:buFontTx/>
              <a:buNone/>
            </a:pPr>
            <a:r>
              <a:rPr lang="ru-RU" altLang="ru-RU" sz="2600" smtClean="0">
                <a:solidFill>
                  <a:schemeClr val="bg2"/>
                </a:solidFill>
              </a:rPr>
              <a:t>Диацетил</a:t>
            </a:r>
          </a:p>
          <a:p>
            <a:pPr marL="800100" lvl="2" indent="0" eaLnBrk="1" hangingPunct="1">
              <a:spcBef>
                <a:spcPts val="400"/>
              </a:spcBef>
              <a:buFontTx/>
              <a:buNone/>
            </a:pPr>
            <a:r>
              <a:rPr lang="ru-RU" altLang="ru-RU" sz="2600" smtClean="0">
                <a:solidFill>
                  <a:schemeClr val="bg2"/>
                </a:solidFill>
              </a:rPr>
              <a:t>Свинец, Никель</a:t>
            </a:r>
          </a:p>
          <a:p>
            <a:pPr marL="800100" lvl="2" indent="0" eaLnBrk="1" hangingPunct="1">
              <a:spcBef>
                <a:spcPts val="400"/>
              </a:spcBef>
              <a:buFontTx/>
              <a:buNone/>
            </a:pPr>
            <a:r>
              <a:rPr lang="ru-RU" altLang="ru-RU" sz="2600" smtClean="0">
                <a:solidFill>
                  <a:schemeClr val="bg2"/>
                </a:solidFill>
              </a:rPr>
              <a:t>Хром, Цинк</a:t>
            </a:r>
          </a:p>
          <a:p>
            <a:pPr marL="0" indent="0" eaLnBrk="1" hangingPunct="1">
              <a:spcBef>
                <a:spcPts val="400"/>
              </a:spcBef>
              <a:buFontTx/>
              <a:buNone/>
            </a:pPr>
            <a:r>
              <a:rPr lang="ru-RU" altLang="ru-RU" sz="2400" smtClean="0">
                <a:solidFill>
                  <a:srgbClr val="4F6228"/>
                </a:solidFill>
              </a:rPr>
              <a:t>ЭС до конца не исследованы</a:t>
            </a:r>
          </a:p>
        </p:txBody>
      </p:sp>
      <p:pic>
        <p:nvPicPr>
          <p:cNvPr id="16388" name="Picture 3" descr="C:\Users\Анна\Desktop\Страница психолога Ксения Петько\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14550"/>
            <a:ext cx="74136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p:cNvSpPr txBox="1">
            <a:spLocks/>
          </p:cNvSpPr>
          <p:nvPr/>
        </p:nvSpPr>
        <p:spPr bwMode="auto">
          <a:xfrm>
            <a:off x="4643438" y="1595438"/>
            <a:ext cx="4500562"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spcBef>
                <a:spcPts val="400"/>
              </a:spcBef>
              <a:buFontTx/>
              <a:buNone/>
              <a:defRPr/>
            </a:pPr>
            <a:r>
              <a:rPr lang="ru-RU" sz="3000" kern="0" dirty="0" smtClean="0">
                <a:solidFill>
                  <a:schemeClr val="accent4">
                    <a:lumMod val="10000"/>
                  </a:schemeClr>
                </a:solidFill>
              </a:rPr>
              <a:t>Обычная сигарета</a:t>
            </a:r>
          </a:p>
          <a:p>
            <a:pPr marL="800100" lvl="2" indent="0">
              <a:spcBef>
                <a:spcPts val="0"/>
              </a:spcBef>
              <a:buFontTx/>
              <a:buNone/>
              <a:defRPr/>
            </a:pPr>
            <a:r>
              <a:rPr lang="ru-RU" sz="2600" kern="0" dirty="0" smtClean="0">
                <a:solidFill>
                  <a:schemeClr val="bg2"/>
                </a:solidFill>
              </a:rPr>
              <a:t>Никотин</a:t>
            </a:r>
          </a:p>
          <a:p>
            <a:pPr marL="800100" lvl="2" indent="0">
              <a:spcBef>
                <a:spcPts val="0"/>
              </a:spcBef>
              <a:buFontTx/>
              <a:buNone/>
              <a:defRPr/>
            </a:pPr>
            <a:r>
              <a:rPr lang="ru-RU" sz="2600" kern="0" dirty="0" err="1" smtClean="0">
                <a:solidFill>
                  <a:schemeClr val="bg2"/>
                </a:solidFill>
              </a:rPr>
              <a:t>Формацельдегид</a:t>
            </a:r>
            <a:endParaRPr lang="ru-RU" sz="2600" kern="0" dirty="0" smtClean="0">
              <a:solidFill>
                <a:schemeClr val="bg2"/>
              </a:solidFill>
            </a:endParaRPr>
          </a:p>
          <a:p>
            <a:pPr marL="800100" lvl="2" indent="0">
              <a:spcBef>
                <a:spcPts val="0"/>
              </a:spcBef>
              <a:buFontTx/>
              <a:buNone/>
              <a:defRPr/>
            </a:pPr>
            <a:r>
              <a:rPr lang="ru-RU" sz="2600" kern="0" dirty="0" smtClean="0">
                <a:solidFill>
                  <a:schemeClr val="bg2"/>
                </a:solidFill>
              </a:rPr>
              <a:t>Ацетальдегид</a:t>
            </a:r>
          </a:p>
          <a:p>
            <a:pPr marL="800100" lvl="2" indent="0">
              <a:spcBef>
                <a:spcPts val="0"/>
              </a:spcBef>
              <a:buFontTx/>
              <a:buNone/>
              <a:defRPr/>
            </a:pPr>
            <a:r>
              <a:rPr lang="ru-RU" sz="2600" kern="0" dirty="0" err="1" smtClean="0">
                <a:solidFill>
                  <a:schemeClr val="bg2"/>
                </a:solidFill>
              </a:rPr>
              <a:t>Монооксид</a:t>
            </a:r>
            <a:r>
              <a:rPr lang="ru-RU" sz="2600" kern="0" dirty="0" smtClean="0">
                <a:solidFill>
                  <a:schemeClr val="bg2"/>
                </a:solidFill>
              </a:rPr>
              <a:t> углерода</a:t>
            </a:r>
          </a:p>
          <a:p>
            <a:pPr marL="800100" lvl="2" indent="0">
              <a:spcBef>
                <a:spcPts val="0"/>
              </a:spcBef>
              <a:buFontTx/>
              <a:buNone/>
              <a:defRPr/>
            </a:pPr>
            <a:r>
              <a:rPr lang="ru-RU" sz="2600" kern="0" dirty="0" smtClean="0">
                <a:solidFill>
                  <a:schemeClr val="bg2"/>
                </a:solidFill>
              </a:rPr>
              <a:t>Ароматические амины</a:t>
            </a:r>
          </a:p>
          <a:p>
            <a:pPr marL="800100" lvl="2" indent="0">
              <a:spcBef>
                <a:spcPts val="0"/>
              </a:spcBef>
              <a:buFontTx/>
              <a:buNone/>
              <a:defRPr/>
            </a:pPr>
            <a:r>
              <a:rPr lang="ru-RU" sz="2600" kern="0" dirty="0" smtClean="0">
                <a:solidFill>
                  <a:schemeClr val="bg2"/>
                </a:solidFill>
              </a:rPr>
              <a:t>Синильная кислота</a:t>
            </a:r>
          </a:p>
          <a:p>
            <a:pPr marL="800100" lvl="2" indent="0">
              <a:spcBef>
                <a:spcPts val="0"/>
              </a:spcBef>
              <a:buFontTx/>
              <a:buNone/>
              <a:defRPr/>
            </a:pPr>
            <a:r>
              <a:rPr lang="ru-RU" sz="2600" kern="0" dirty="0" smtClean="0">
                <a:solidFill>
                  <a:schemeClr val="bg2"/>
                </a:solidFill>
              </a:rPr>
              <a:t>Оксид азота</a:t>
            </a:r>
          </a:p>
          <a:p>
            <a:pPr marL="800100" lvl="2" indent="0">
              <a:spcBef>
                <a:spcPts val="0"/>
              </a:spcBef>
              <a:buFontTx/>
              <a:buNone/>
              <a:defRPr/>
            </a:pPr>
            <a:r>
              <a:rPr lang="ru-RU" sz="2600" kern="0" dirty="0" smtClean="0">
                <a:solidFill>
                  <a:schemeClr val="bg2"/>
                </a:solidFill>
              </a:rPr>
              <a:t>Бутадиен</a:t>
            </a:r>
          </a:p>
          <a:p>
            <a:pPr marL="800100" lvl="2" indent="0">
              <a:spcBef>
                <a:spcPts val="0"/>
              </a:spcBef>
              <a:buFontTx/>
              <a:buNone/>
              <a:defRPr/>
            </a:pPr>
            <a:r>
              <a:rPr lang="ru-RU" sz="2600" kern="0" dirty="0" smtClean="0">
                <a:solidFill>
                  <a:schemeClr val="bg2"/>
                </a:solidFill>
              </a:rPr>
              <a:t>Метанол</a:t>
            </a:r>
          </a:p>
          <a:p>
            <a:pPr marL="800100" lvl="2" indent="0">
              <a:spcBef>
                <a:spcPts val="0"/>
              </a:spcBef>
              <a:buFontTx/>
              <a:buNone/>
              <a:defRPr/>
            </a:pPr>
            <a:r>
              <a:rPr lang="ru-RU" sz="2600" kern="0" dirty="0" smtClean="0">
                <a:solidFill>
                  <a:schemeClr val="bg2"/>
                </a:solidFill>
              </a:rPr>
              <a:t>Бензол</a:t>
            </a:r>
          </a:p>
          <a:p>
            <a:pPr marL="0" indent="0">
              <a:spcBef>
                <a:spcPts val="400"/>
              </a:spcBef>
              <a:buFontTx/>
              <a:buNone/>
              <a:defRPr/>
            </a:pPr>
            <a:r>
              <a:rPr lang="ru-RU" sz="2400" kern="0" dirty="0" smtClean="0">
                <a:solidFill>
                  <a:schemeClr val="accent3">
                    <a:lumMod val="50000"/>
                  </a:schemeClr>
                </a:solidFill>
              </a:rPr>
              <a:t>+200 ядовитых соединений</a:t>
            </a:r>
          </a:p>
          <a:p>
            <a:pPr marL="0" indent="0">
              <a:spcBef>
                <a:spcPts val="400"/>
              </a:spcBef>
              <a:buFontTx/>
              <a:buNone/>
              <a:defRPr/>
            </a:pPr>
            <a:endParaRPr lang="ru-RU" sz="2400" kern="0" dirty="0" smtClean="0">
              <a:solidFill>
                <a:schemeClr val="accent3">
                  <a:lumMod val="50000"/>
                </a:schemeClr>
              </a:solidFill>
            </a:endParaRPr>
          </a:p>
        </p:txBody>
      </p:sp>
      <p:pic>
        <p:nvPicPr>
          <p:cNvPr id="16390" name="Picture 4" descr="C:\Users\Анна\Desktop\Страница психолога Ксения Петько\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114550"/>
            <a:ext cx="665162"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ru-RU" altLang="ru-RU" smtClean="0">
                <a:solidFill>
                  <a:schemeClr val="bg2"/>
                </a:solidFill>
              </a:rPr>
              <a:t>ГЛИЦЕРИН</a:t>
            </a:r>
          </a:p>
        </p:txBody>
      </p:sp>
      <p:sp>
        <p:nvSpPr>
          <p:cNvPr id="17411" name="Rectangle 3"/>
          <p:cNvSpPr>
            <a:spLocks noGrp="1" noChangeArrowheads="1"/>
          </p:cNvSpPr>
          <p:nvPr>
            <p:ph idx="1"/>
          </p:nvPr>
        </p:nvSpPr>
        <p:spPr>
          <a:xfrm>
            <a:off x="220663" y="1844675"/>
            <a:ext cx="7129462" cy="4824413"/>
          </a:xfrm>
        </p:spPr>
        <p:txBody>
          <a:bodyPr/>
          <a:lstStyle/>
          <a:p>
            <a:pPr eaLnBrk="1" hangingPunct="1">
              <a:lnSpc>
                <a:spcPct val="150000"/>
              </a:lnSpc>
              <a:buFontTx/>
              <a:buNone/>
            </a:pPr>
            <a:r>
              <a:rPr lang="ru-RU" altLang="ru-RU" sz="2100" smtClean="0">
                <a:solidFill>
                  <a:schemeClr val="bg2"/>
                </a:solidFill>
              </a:rPr>
              <a:t>    </a:t>
            </a:r>
            <a:r>
              <a:rPr lang="ru-RU" altLang="ru-RU" sz="2600" smtClean="0">
                <a:solidFill>
                  <a:schemeClr val="bg2"/>
                </a:solidFill>
                <a:latin typeface="Times New Roman" pitchFamily="18" charset="0"/>
                <a:cs typeface="Times New Roman" pitchFamily="18" charset="0"/>
              </a:rPr>
              <a:t>Используется в парфюмерии для смягчения кожи и в пищевой промышленности как загуститель. Вызывает сухость во рту. Может ухудшать состояние кровеносных сосудов и нарушать кровообращение. Является хорошей средой для развития бактерий.</a:t>
            </a:r>
          </a:p>
        </p:txBody>
      </p:sp>
      <p:pic>
        <p:nvPicPr>
          <p:cNvPr id="17412" name="Picture 5" descr="глицер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2636838"/>
            <a:ext cx="1571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ru-RU" altLang="ru-RU" smtClean="0">
                <a:solidFill>
                  <a:schemeClr val="bg2"/>
                </a:solidFill>
              </a:rPr>
              <a:t>НИКОТИН</a:t>
            </a:r>
          </a:p>
        </p:txBody>
      </p:sp>
      <p:sp>
        <p:nvSpPr>
          <p:cNvPr id="18435" name="Rectangle 3"/>
          <p:cNvSpPr>
            <a:spLocks noGrp="1" noChangeArrowheads="1"/>
          </p:cNvSpPr>
          <p:nvPr>
            <p:ph idx="1"/>
          </p:nvPr>
        </p:nvSpPr>
        <p:spPr>
          <a:xfrm>
            <a:off x="179388" y="1268413"/>
            <a:ext cx="8569325" cy="5329237"/>
          </a:xfrm>
        </p:spPr>
        <p:txBody>
          <a:bodyPr/>
          <a:lstStyle/>
          <a:p>
            <a:pPr algn="just" eaLnBrk="1" hangingPunct="1"/>
            <a:r>
              <a:rPr lang="ru-RU" altLang="ru-RU" sz="2800" smtClean="0">
                <a:solidFill>
                  <a:schemeClr val="bg2"/>
                </a:solidFill>
                <a:latin typeface="Times New Roman" pitchFamily="18" charset="0"/>
                <a:cs typeface="Times New Roman" pitchFamily="18" charset="0"/>
              </a:rPr>
              <a:t>Алкалоид естественного происхождения (в электронных сигаретах синтетический). Угнетает нервную систему, ухудшает зрение, вызывает поражение органов пищеварения. Вызывает выработку адреналина, что повышает нагрузку на сердце. Провоцирует выработку дофамина– гормона удовольствия, что дает основания считать никотин наркотическим веществом. </a:t>
            </a:r>
          </a:p>
          <a:p>
            <a:pPr algn="just" eaLnBrk="1" hangingPunct="1"/>
            <a:r>
              <a:rPr lang="ru-RU" altLang="ru-RU" sz="2800" smtClean="0">
                <a:solidFill>
                  <a:schemeClr val="bg2"/>
                </a:solidFill>
                <a:latin typeface="Times New Roman" pitchFamily="18" charset="0"/>
                <a:cs typeface="Times New Roman" pitchFamily="18" charset="0"/>
              </a:rPr>
              <a:t>В малых количествах вырабатывается в организме. При курении перестает вырабатываться самостоятельно – возникают проблемы с пищеварением и лишним весом.</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ru-RU" altLang="ru-RU" smtClean="0">
                <a:solidFill>
                  <a:schemeClr val="bg2"/>
                </a:solidFill>
              </a:rPr>
              <a:t>ПРОПИЛЕНГЛИКОЛЬ</a:t>
            </a:r>
          </a:p>
        </p:txBody>
      </p:sp>
      <p:sp>
        <p:nvSpPr>
          <p:cNvPr id="19459" name="Rectangle 3"/>
          <p:cNvSpPr>
            <a:spLocks noGrp="1" noChangeArrowheads="1"/>
          </p:cNvSpPr>
          <p:nvPr>
            <p:ph idx="1"/>
          </p:nvPr>
        </p:nvSpPr>
        <p:spPr>
          <a:xfrm>
            <a:off x="250825" y="1989138"/>
            <a:ext cx="8642350" cy="4176712"/>
          </a:xfrm>
        </p:spPr>
        <p:txBody>
          <a:bodyPr/>
          <a:lstStyle/>
          <a:p>
            <a:pPr algn="ctr" eaLnBrk="1" hangingPunct="1">
              <a:lnSpc>
                <a:spcPct val="150000"/>
              </a:lnSpc>
              <a:buFontTx/>
              <a:buNone/>
            </a:pPr>
            <a:r>
              <a:rPr lang="ru-RU" altLang="ru-RU" sz="2800" smtClean="0">
                <a:solidFill>
                  <a:schemeClr val="bg2"/>
                </a:solidFill>
              </a:rPr>
              <a:t>    </a:t>
            </a:r>
            <a:r>
              <a:rPr lang="ru-RU" altLang="ru-RU" sz="4000" smtClean="0">
                <a:solidFill>
                  <a:schemeClr val="bg2"/>
                </a:solidFill>
                <a:latin typeface="Times New Roman" pitchFamily="18" charset="0"/>
                <a:cs typeface="Times New Roman" pitchFamily="18" charset="0"/>
              </a:rPr>
              <a:t>Используется как пищевая добавка. Может вызвать заложенность носа, кожную сыпь и прочие аллергические реакции.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412875"/>
            <a:ext cx="8229600" cy="4260850"/>
          </a:xfrm>
        </p:spPr>
        <p:txBody>
          <a:bodyPr/>
          <a:lstStyle/>
          <a:p>
            <a:pPr algn="ctr" eaLnBrk="1" hangingPunct="1">
              <a:buFontTx/>
              <a:buNone/>
            </a:pPr>
            <a:r>
              <a:rPr lang="ru-RU" altLang="ru-RU" sz="4400" smtClean="0">
                <a:solidFill>
                  <a:schemeClr val="bg2"/>
                </a:solidFill>
                <a:latin typeface="Times New Roman" pitchFamily="18" charset="0"/>
                <a:cs typeface="Times New Roman" pitchFamily="18" charset="0"/>
              </a:rPr>
              <a:t>Всё чаще на улицах мы видим людей, курящих электронные сигареты и вейпы. Сегодня попробуем выяснить в чём заключается их вред и почему опасно «парить».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548680"/>
            <a:ext cx="8219256" cy="1143000"/>
          </a:xfrm>
        </p:spPr>
        <p:txBody>
          <a:bodyPr/>
          <a:lstStyle/>
          <a:p>
            <a:pPr eaLnBrk="1" hangingPunct="1">
              <a:defRPr/>
            </a:pPr>
            <a:r>
              <a:rPr lang="ru-RU" altLang="ru-RU" smtClean="0">
                <a:solidFill>
                  <a:schemeClr val="bg2"/>
                </a:solidFill>
              </a:rPr>
              <a:t>АРОМАТИЧЕСКИЕ ДОБАВКИ</a:t>
            </a:r>
          </a:p>
        </p:txBody>
      </p:sp>
      <p:sp>
        <p:nvSpPr>
          <p:cNvPr id="20483" name="Rectangle 3"/>
          <p:cNvSpPr>
            <a:spLocks noGrp="1" noChangeArrowheads="1"/>
          </p:cNvSpPr>
          <p:nvPr>
            <p:ph idx="1"/>
          </p:nvPr>
        </p:nvSpPr>
        <p:spPr>
          <a:xfrm>
            <a:off x="323850" y="2079625"/>
            <a:ext cx="8497888" cy="3870325"/>
          </a:xfrm>
        </p:spPr>
        <p:txBody>
          <a:bodyPr/>
          <a:lstStyle/>
          <a:p>
            <a:pPr algn="ctr" eaLnBrk="1" hangingPunct="1">
              <a:lnSpc>
                <a:spcPct val="150000"/>
              </a:lnSpc>
              <a:buFontTx/>
              <a:buNone/>
            </a:pPr>
            <a:r>
              <a:rPr lang="ru-RU" altLang="ru-RU" sz="2800" smtClean="0">
                <a:solidFill>
                  <a:schemeClr val="bg2"/>
                </a:solidFill>
              </a:rPr>
              <a:t>    </a:t>
            </a:r>
            <a:r>
              <a:rPr lang="ru-RU" altLang="ru-RU" sz="4000" smtClean="0">
                <a:solidFill>
                  <a:schemeClr val="bg2"/>
                </a:solidFill>
                <a:latin typeface="Times New Roman" pitchFamily="18" charset="0"/>
                <a:cs typeface="Times New Roman" pitchFamily="18" charset="0"/>
              </a:rPr>
              <a:t>Вызывают ускоренное всасывание никотина в кровь, и тем самым</a:t>
            </a:r>
            <a:r>
              <a:rPr lang="en-US" altLang="ru-RU" sz="4000" smtClean="0">
                <a:solidFill>
                  <a:schemeClr val="bg2"/>
                </a:solidFill>
                <a:latin typeface="Times New Roman" pitchFamily="18" charset="0"/>
                <a:cs typeface="Times New Roman" pitchFamily="18" charset="0"/>
              </a:rPr>
              <a:t> </a:t>
            </a:r>
            <a:r>
              <a:rPr lang="ru-RU" altLang="ru-RU" sz="4000" smtClean="0">
                <a:solidFill>
                  <a:schemeClr val="bg2"/>
                </a:solidFill>
                <a:latin typeface="Times New Roman" pitchFamily="18" charset="0"/>
                <a:cs typeface="Times New Roman" pitchFamily="18" charset="0"/>
              </a:rPr>
              <a:t>усиливают его поражающее действие</a:t>
            </a:r>
            <a:r>
              <a:rPr lang="ru-RU" altLang="ru-RU" smtClean="0">
                <a:solidFill>
                  <a:schemeClr val="bg2"/>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ru-RU" altLang="ru-RU" sz="4000" smtClean="0">
                <a:solidFill>
                  <a:schemeClr val="bg2"/>
                </a:solidFill>
              </a:rPr>
              <a:t>МЕТАЛЛЫ, В ЧАСТНОСТИ, НИКЕЛЬ</a:t>
            </a:r>
          </a:p>
        </p:txBody>
      </p:sp>
      <p:sp>
        <p:nvSpPr>
          <p:cNvPr id="21507" name="Rectangle 3"/>
          <p:cNvSpPr>
            <a:spLocks noGrp="1" noChangeArrowheads="1"/>
          </p:cNvSpPr>
          <p:nvPr>
            <p:ph idx="1"/>
          </p:nvPr>
        </p:nvSpPr>
        <p:spPr>
          <a:xfrm>
            <a:off x="395288" y="2708275"/>
            <a:ext cx="8497887" cy="1512888"/>
          </a:xfrm>
        </p:spPr>
        <p:txBody>
          <a:bodyPr/>
          <a:lstStyle/>
          <a:p>
            <a:pPr algn="ctr" eaLnBrk="1" hangingPunct="1">
              <a:lnSpc>
                <a:spcPct val="150000"/>
              </a:lnSpc>
              <a:buFontTx/>
              <a:buNone/>
            </a:pPr>
            <a:r>
              <a:rPr lang="ru-RU" altLang="ru-RU" sz="4400" smtClean="0">
                <a:solidFill>
                  <a:schemeClr val="bg2"/>
                </a:solidFill>
              </a:rPr>
              <a:t>Могут вызывать </a:t>
            </a:r>
          </a:p>
          <a:p>
            <a:pPr algn="ctr" eaLnBrk="1" hangingPunct="1">
              <a:lnSpc>
                <a:spcPct val="150000"/>
              </a:lnSpc>
              <a:buFontTx/>
              <a:buNone/>
            </a:pPr>
            <a:r>
              <a:rPr lang="ru-RU" altLang="ru-RU" sz="4400" smtClean="0">
                <a:solidFill>
                  <a:schemeClr val="bg2"/>
                </a:solidFill>
              </a:rPr>
              <a:t>интоксикацию организма.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49153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534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вред пар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856663"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mtClean="0">
                <a:solidFill>
                  <a:schemeClr val="accent4">
                    <a:lumMod val="50000"/>
                  </a:schemeClr>
                </a:solidFill>
              </a:rPr>
              <a:t>Вред ароматических добавок без никотина</a:t>
            </a:r>
          </a:p>
        </p:txBody>
      </p:sp>
      <p:sp>
        <p:nvSpPr>
          <p:cNvPr id="25603" name="Объект 2"/>
          <p:cNvSpPr>
            <a:spLocks noGrp="1"/>
          </p:cNvSpPr>
          <p:nvPr>
            <p:ph idx="1"/>
          </p:nvPr>
        </p:nvSpPr>
        <p:spPr>
          <a:xfrm>
            <a:off x="468313" y="1773238"/>
            <a:ext cx="8229600" cy="4568825"/>
          </a:xfrm>
        </p:spPr>
        <p:txBody>
          <a:bodyPr/>
          <a:lstStyle/>
          <a:p>
            <a:pPr marL="0" indent="0" algn="ctr" eaLnBrk="1" hangingPunct="1">
              <a:buFontTx/>
              <a:buNone/>
            </a:pPr>
            <a:r>
              <a:rPr lang="ru-RU" altLang="ru-RU" sz="4000" smtClean="0">
                <a:latin typeface="Times New Roman" pitchFamily="18" charset="0"/>
                <a:cs typeface="Times New Roman" pitchFamily="18" charset="0"/>
              </a:rPr>
              <a:t>Проведённое исследование показало, что при </a:t>
            </a:r>
            <a:r>
              <a:rPr lang="ru-RU" altLang="ru-RU" sz="4000" smtClean="0">
                <a:solidFill>
                  <a:schemeClr val="bg2"/>
                </a:solidFill>
                <a:latin typeface="Times New Roman" pitchFamily="18" charset="0"/>
                <a:cs typeface="Times New Roman" pitchFamily="18" charset="0"/>
              </a:rPr>
              <a:t>вдыхании пара умирают клетки легких и крови. </a:t>
            </a:r>
          </a:p>
          <a:p>
            <a:pPr marL="0" indent="0" algn="ctr" eaLnBrk="1" hangingPunct="1">
              <a:lnSpc>
                <a:spcPct val="150000"/>
              </a:lnSpc>
              <a:buFontTx/>
              <a:buNone/>
            </a:pPr>
            <a:r>
              <a:rPr lang="ru-RU" altLang="ru-RU" sz="4000" u="sng" smtClean="0">
                <a:solidFill>
                  <a:schemeClr val="bg2"/>
                </a:solidFill>
                <a:latin typeface="Times New Roman" pitchFamily="18" charset="0"/>
                <a:cs typeface="Times New Roman" pitchFamily="18" charset="0"/>
              </a:rPr>
              <a:t>Процент разрушения от 20 до 50% клеток!</a:t>
            </a:r>
          </a:p>
          <a:p>
            <a:pPr marL="0" indent="0" eaLnBrk="1" hangingPunct="1"/>
            <a:endParaRPr lang="ru-RU" altLang="ru-RU"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vred-elektronnih-sig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640763"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50145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029200"/>
          </a:xfrm>
          <a:prstGeom prst="rect">
            <a:avLst/>
          </a:prstGeom>
        </p:spPr>
      </p:pic>
    </p:spTree>
    <p:extLst>
      <p:ext uri="{BB962C8B-B14F-4D97-AF65-F5344CB8AC3E}">
        <p14:creationId xmlns:p14="http://schemas.microsoft.com/office/powerpoint/2010/main" val="3263942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algn="ctr" eaLnBrk="1" hangingPunct="1">
              <a:buFontTx/>
              <a:buNone/>
            </a:pPr>
            <a:r>
              <a:rPr lang="ru-RU" altLang="ru-RU" sz="6600" b="1" smtClean="0">
                <a:solidFill>
                  <a:schemeClr val="bg2"/>
                </a:solidFill>
              </a:rPr>
              <a:t>МИФЫ </a:t>
            </a:r>
          </a:p>
          <a:p>
            <a:pPr algn="ctr" eaLnBrk="1" hangingPunct="1">
              <a:buFontTx/>
              <a:buNone/>
            </a:pPr>
            <a:r>
              <a:rPr lang="ru-RU" altLang="ru-RU" sz="6600" b="1" smtClean="0">
                <a:solidFill>
                  <a:schemeClr val="bg2"/>
                </a:solidFill>
              </a:rPr>
              <a:t>ПРО ЭС И ВЕЙП</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68313" y="404813"/>
            <a:ext cx="8229600" cy="4752975"/>
          </a:xfrm>
        </p:spPr>
        <p:txBody>
          <a:bodyPr/>
          <a:lstStyle/>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Электронная сигарета, паритель, вейп – ингалятор специального назначения для личного пользования с аэрозольным генератором.</a:t>
            </a:r>
          </a:p>
          <a:p>
            <a:pPr eaLnBrk="1" hangingPunct="1">
              <a:lnSpc>
                <a:spcPct val="90000"/>
              </a:lnSpc>
              <a:spcBef>
                <a:spcPts val="100"/>
              </a:spcBef>
            </a:pPr>
            <a:endParaRPr lang="ru-RU" altLang="ru-RU" sz="3300" smtClean="0">
              <a:solidFill>
                <a:schemeClr val="bg2"/>
              </a:solidFill>
              <a:latin typeface="Times New Roman" pitchFamily="18" charset="0"/>
              <a:cs typeface="Times New Roman" pitchFamily="18" charset="0"/>
            </a:endParaRPr>
          </a:p>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Чаще всего используется с никотиносодержащими жидкостями. </a:t>
            </a:r>
          </a:p>
          <a:p>
            <a:pPr eaLnBrk="1" hangingPunct="1">
              <a:lnSpc>
                <a:spcPct val="90000"/>
              </a:lnSpc>
              <a:spcBef>
                <a:spcPts val="100"/>
              </a:spcBef>
            </a:pPr>
            <a:endParaRPr lang="ru-RU" altLang="ru-RU" sz="3300" smtClean="0">
              <a:solidFill>
                <a:schemeClr val="bg2"/>
              </a:solidFill>
              <a:latin typeface="Times New Roman" pitchFamily="18" charset="0"/>
              <a:cs typeface="Times New Roman" pitchFamily="18" charset="0"/>
            </a:endParaRPr>
          </a:p>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Используется как приспособление для курения.</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1  </a:t>
            </a:r>
            <a:br>
              <a:rPr lang="ru-RU" altLang="ru-RU" sz="3600" smtClean="0">
                <a:solidFill>
                  <a:schemeClr val="bg2"/>
                </a:solidFill>
              </a:rPr>
            </a:br>
            <a:r>
              <a:rPr lang="ru-RU" altLang="ru-RU" sz="3600" i="1" smtClean="0">
                <a:solidFill>
                  <a:schemeClr val="bg2"/>
                </a:solidFill>
              </a:rPr>
              <a:t>Помогают бросить курить?</a:t>
            </a:r>
            <a:r>
              <a:rPr lang="ru-RU" altLang="ru-RU" sz="3200" smtClean="0">
                <a:solidFill>
                  <a:schemeClr val="bg2"/>
                </a:solidFill>
              </a:rPr>
              <a:t/>
            </a:r>
            <a:br>
              <a:rPr lang="ru-RU" altLang="ru-RU" sz="3200" smtClean="0">
                <a:solidFill>
                  <a:schemeClr val="bg2"/>
                </a:solidFill>
              </a:rPr>
            </a:br>
            <a:endParaRPr lang="ru-RU" altLang="ru-RU" sz="3200" smtClean="0">
              <a:solidFill>
                <a:schemeClr val="bg2"/>
              </a:solidFill>
            </a:endParaRPr>
          </a:p>
        </p:txBody>
      </p:sp>
      <p:sp>
        <p:nvSpPr>
          <p:cNvPr id="28675" name="Rectangle 3"/>
          <p:cNvSpPr>
            <a:spLocks noGrp="1" noChangeArrowheads="1"/>
          </p:cNvSpPr>
          <p:nvPr>
            <p:ph idx="1"/>
          </p:nvPr>
        </p:nvSpPr>
        <p:spPr>
          <a:xfrm>
            <a:off x="395288" y="1484313"/>
            <a:ext cx="8229600" cy="4679950"/>
          </a:xfrm>
        </p:spPr>
        <p:txBody>
          <a:bodyPr/>
          <a:lstStyle/>
          <a:p>
            <a:pPr algn="ctr" eaLnBrk="1" hangingPunct="1">
              <a:lnSpc>
                <a:spcPct val="80000"/>
              </a:lnSpc>
              <a:buFontTx/>
              <a:buNone/>
            </a:pPr>
            <a:r>
              <a:rPr lang="ru-RU" altLang="ru-RU" sz="1400" smtClean="0">
                <a:solidFill>
                  <a:schemeClr val="bg2"/>
                </a:solidFill>
              </a:rPr>
              <a:t> </a:t>
            </a:r>
            <a:endParaRPr lang="ru-RU" altLang="ru-RU" sz="2400" b="1" smtClean="0">
              <a:solidFill>
                <a:schemeClr val="bg2"/>
              </a:solidFill>
            </a:endParaRPr>
          </a:p>
          <a:p>
            <a:pPr eaLnBrk="1" hangingPunct="1">
              <a:lnSpc>
                <a:spcPct val="80000"/>
              </a:lnSpc>
            </a:pPr>
            <a:endParaRPr lang="ru-RU" altLang="ru-RU" sz="900" b="1" smtClean="0">
              <a:solidFill>
                <a:schemeClr val="bg2"/>
              </a:solidFill>
            </a:endParaRPr>
          </a:p>
          <a:p>
            <a:pPr eaLnBrk="1" hangingPunct="1">
              <a:lnSpc>
                <a:spcPct val="80000"/>
              </a:lnSpc>
            </a:pPr>
            <a:r>
              <a:rPr lang="ru-RU" altLang="ru-RU" sz="2800" smtClean="0">
                <a:solidFill>
                  <a:schemeClr val="bg2"/>
                </a:solidFill>
                <a:latin typeface="Times New Roman" pitchFamily="18" charset="0"/>
                <a:cs typeface="Times New Roman" pitchFamily="18" charset="0"/>
              </a:rPr>
              <a:t>Курильщики состажем, перешедшие на курение вейпа, вновь возвращаются к курению сигарет или продолжают курить парители, в том числе с жидкостями, содержащими никотин! </a:t>
            </a:r>
          </a:p>
          <a:p>
            <a:pPr eaLnBrk="1" hangingPunct="1">
              <a:lnSpc>
                <a:spcPct val="80000"/>
              </a:lnSpc>
              <a:buFontTx/>
              <a:buNone/>
            </a:pPr>
            <a:r>
              <a:rPr lang="ru-RU" altLang="ru-RU" sz="2800" smtClean="0">
                <a:solidFill>
                  <a:schemeClr val="bg2"/>
                </a:solidFill>
                <a:latin typeface="Times New Roman" pitchFamily="18" charset="0"/>
                <a:cs typeface="Times New Roman" pitchFamily="18" charset="0"/>
              </a:rPr>
              <a:t>    </a:t>
            </a:r>
            <a:r>
              <a:rPr lang="ru-RU" altLang="ru-RU" sz="2800" b="1" smtClean="0">
                <a:solidFill>
                  <a:schemeClr val="bg2"/>
                </a:solidFill>
                <a:latin typeface="Times New Roman" pitchFamily="18" charset="0"/>
                <a:cs typeface="Times New Roman" pitchFamily="18" charset="0"/>
              </a:rPr>
              <a:t>Зависимость остается!!!</a:t>
            </a:r>
          </a:p>
          <a:p>
            <a:pPr eaLnBrk="1" hangingPunct="1">
              <a:lnSpc>
                <a:spcPct val="80000"/>
              </a:lnSpc>
              <a:buFontTx/>
              <a:buNone/>
            </a:pPr>
            <a:r>
              <a:rPr lang="ru-RU" altLang="ru-RU" sz="2400" smtClean="0">
                <a:solidFill>
                  <a:schemeClr val="bg2"/>
                </a:solidFill>
                <a:latin typeface="Times New Roman" pitchFamily="18" charset="0"/>
                <a:cs typeface="Times New Roman" pitchFamily="18" charset="0"/>
              </a:rPr>
              <a:t>  </a:t>
            </a:r>
          </a:p>
          <a:p>
            <a:pPr eaLnBrk="1" hangingPunct="1">
              <a:lnSpc>
                <a:spcPct val="80000"/>
              </a:lnSpc>
              <a:buFontTx/>
              <a:buNone/>
            </a:pPr>
            <a:endParaRPr lang="ru-RU" altLang="ru-RU" sz="2400" b="1" smtClean="0">
              <a:solidFill>
                <a:schemeClr val="bg2"/>
              </a:solidFill>
              <a:latin typeface="Times New Roman" pitchFamily="18" charset="0"/>
              <a:cs typeface="Times New Roman" pitchFamily="18" charset="0"/>
            </a:endParaRPr>
          </a:p>
          <a:p>
            <a:pPr eaLnBrk="1" hangingPunct="1">
              <a:lnSpc>
                <a:spcPct val="80000"/>
              </a:lnSpc>
            </a:pPr>
            <a:r>
              <a:rPr lang="ru-RU" altLang="ru-RU" sz="2800" smtClean="0">
                <a:solidFill>
                  <a:schemeClr val="bg2"/>
                </a:solidFill>
                <a:latin typeface="Times New Roman" pitchFamily="18" charset="0"/>
                <a:cs typeface="Times New Roman" pitchFamily="18" charset="0"/>
              </a:rPr>
              <a:t>У вейперов, не пробовавших сигареты, возникает психологическая зависимость от курения! Люди не могут отказаться от курения. И часто переходят на сигареты.</a:t>
            </a:r>
          </a:p>
          <a:p>
            <a:pPr eaLnBrk="1" hangingPunct="1">
              <a:lnSpc>
                <a:spcPct val="80000"/>
              </a:lnSpc>
              <a:buFontTx/>
              <a:buNone/>
            </a:pPr>
            <a:r>
              <a:rPr lang="ru-RU" altLang="ru-RU" sz="2800" smtClean="0">
                <a:solidFill>
                  <a:schemeClr val="bg2"/>
                </a:solidFill>
                <a:latin typeface="Times New Roman" pitchFamily="18" charset="0"/>
                <a:cs typeface="Times New Roman" pitchFamily="18" charset="0"/>
              </a:rPr>
              <a:t>    </a:t>
            </a:r>
            <a:r>
              <a:rPr lang="ru-RU" altLang="ru-RU" sz="2800" b="1" smtClean="0">
                <a:solidFill>
                  <a:schemeClr val="bg2"/>
                </a:solidFill>
                <a:latin typeface="Times New Roman" pitchFamily="18" charset="0"/>
                <a:cs typeface="Times New Roman" pitchFamily="18" charset="0"/>
              </a:rPr>
              <a:t>Зависимость возникает!!!</a:t>
            </a:r>
          </a:p>
          <a:p>
            <a:pPr eaLnBrk="1" hangingPunct="1">
              <a:lnSpc>
                <a:spcPct val="80000"/>
              </a:lnSpc>
              <a:buFontTx/>
              <a:buNone/>
            </a:pPr>
            <a:endParaRPr lang="ru-RU" altLang="ru-RU" sz="2400" smtClean="0">
              <a:solidFill>
                <a:schemeClr val="bg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2. БЕЗОПАСНЫ?</a:t>
            </a:r>
            <a:r>
              <a:rPr lang="ru-RU" altLang="ru-RU" sz="3600" i="1" smtClean="0">
                <a:solidFill>
                  <a:schemeClr val="bg2"/>
                </a:solidFill>
              </a:rPr>
              <a:t>  </a:t>
            </a:r>
            <a:br>
              <a:rPr lang="ru-RU" altLang="ru-RU" sz="3600" i="1" smtClean="0">
                <a:solidFill>
                  <a:schemeClr val="bg2"/>
                </a:solidFill>
              </a:rPr>
            </a:br>
            <a:r>
              <a:rPr lang="ru-RU" altLang="ru-RU" sz="3200" i="1" smtClean="0">
                <a:solidFill>
                  <a:schemeClr val="bg2"/>
                </a:solidFill>
              </a:rPr>
              <a:t>Электронные сигареты безвредны и их можно курить вместо обычных сигарет</a:t>
            </a:r>
          </a:p>
        </p:txBody>
      </p:sp>
      <p:sp>
        <p:nvSpPr>
          <p:cNvPr id="29699" name="Rectangle 3"/>
          <p:cNvSpPr>
            <a:spLocks noGrp="1" noChangeArrowheads="1"/>
          </p:cNvSpPr>
          <p:nvPr>
            <p:ph idx="1"/>
          </p:nvPr>
        </p:nvSpPr>
        <p:spPr>
          <a:xfrm>
            <a:off x="323850" y="1844675"/>
            <a:ext cx="8569325" cy="4679950"/>
          </a:xfrm>
        </p:spPr>
        <p:txBody>
          <a:bodyPr/>
          <a:lstStyle/>
          <a:p>
            <a:pPr algn="ctr" eaLnBrk="1" hangingPunct="1">
              <a:lnSpc>
                <a:spcPct val="90000"/>
              </a:lnSpc>
              <a:buFontTx/>
              <a:buNone/>
            </a:pPr>
            <a:r>
              <a:rPr lang="ru-RU" altLang="ru-RU" sz="2400" smtClean="0">
                <a:solidFill>
                  <a:schemeClr val="bg2"/>
                </a:solidFill>
              </a:rPr>
              <a:t> </a:t>
            </a:r>
            <a:endParaRPr lang="ru-RU" altLang="ru-RU" sz="4000" b="1" smtClean="0">
              <a:solidFill>
                <a:schemeClr val="bg2"/>
              </a:solidFill>
            </a:endParaRPr>
          </a:p>
          <a:p>
            <a:pPr eaLnBrk="1" hangingPunct="1">
              <a:lnSpc>
                <a:spcPct val="90000"/>
              </a:lnSpc>
            </a:pPr>
            <a:endParaRPr lang="ru-RU" altLang="ru-RU" sz="1600" b="1" smtClean="0">
              <a:solidFill>
                <a:schemeClr val="bg2"/>
              </a:solidFill>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Аэрозоли ЭС содержат высокотоксичный никотин и другие химические токсины и концерогены (карболовые соединения, тяжелые металлы).</a:t>
            </a:r>
          </a:p>
          <a:p>
            <a:pPr algn="just" eaLnBrk="1" hangingPunct="1">
              <a:lnSpc>
                <a:spcPct val="90000"/>
              </a:lnSpc>
            </a:pPr>
            <a:r>
              <a:rPr lang="ru-RU" altLang="ru-RU" sz="2400" smtClean="0">
                <a:solidFill>
                  <a:schemeClr val="bg2"/>
                </a:solidFill>
                <a:latin typeface="Times New Roman" pitchFamily="18" charset="0"/>
                <a:cs typeface="Times New Roman" pitchFamily="18" charset="0"/>
              </a:rPr>
              <a:t>Состав жидкостей не регулируется никакими стандартами. Заявленное на упаковке содержание никотина и других химических веществ часто не совпадает с фактическим составом жидкости.</a:t>
            </a:r>
          </a:p>
          <a:p>
            <a:pPr algn="just" eaLnBrk="1" hangingPunct="1">
              <a:lnSpc>
                <a:spcPct val="90000"/>
              </a:lnSpc>
            </a:pPr>
            <a:r>
              <a:rPr lang="ru-RU" altLang="ru-RU" sz="2400" smtClean="0">
                <a:solidFill>
                  <a:schemeClr val="bg2"/>
                </a:solidFill>
                <a:latin typeface="Times New Roman" pitchFamily="18" charset="0"/>
                <a:cs typeface="Times New Roman" pitchFamily="18" charset="0"/>
              </a:rPr>
              <a:t>Содержащийся в жидкости для заправки ЭС никотин – мощный нейротоксин, который при попадании в организм через кожу или желудок способен вызвать тяжелые отравления вплоть до смертельного исхода.</a:t>
            </a:r>
            <a:r>
              <a:rPr lang="ru-RU" altLang="ru-RU" sz="2400" smtClean="0">
                <a:solidFill>
                  <a:schemeClr val="bg2"/>
                </a:solidFill>
              </a:rPr>
              <a:t> </a:t>
            </a:r>
          </a:p>
          <a:p>
            <a:pPr eaLnBrk="1" hangingPunct="1">
              <a:lnSpc>
                <a:spcPct val="90000"/>
              </a:lnSpc>
              <a:buFontTx/>
              <a:buNone/>
            </a:pPr>
            <a:endParaRPr lang="ru-RU" altLang="ru-RU" sz="2400" smtClean="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3. БЕЗВРЕДНЫ?</a:t>
            </a:r>
            <a:r>
              <a:rPr lang="ru-RU" altLang="ru-RU" sz="3600" i="1" smtClean="0">
                <a:solidFill>
                  <a:schemeClr val="bg2"/>
                </a:solidFill>
              </a:rPr>
              <a:t>  </a:t>
            </a:r>
            <a:br>
              <a:rPr lang="ru-RU" altLang="ru-RU" sz="3600" i="1" smtClean="0">
                <a:solidFill>
                  <a:schemeClr val="bg2"/>
                </a:solidFill>
              </a:rPr>
            </a:br>
            <a:r>
              <a:rPr lang="ru-RU" altLang="ru-RU" sz="3200" i="1" smtClean="0">
                <a:solidFill>
                  <a:schemeClr val="bg2"/>
                </a:solidFill>
              </a:rPr>
              <a:t>ЭС безвредны для окружения, их можно курить там, где курить нельзя</a:t>
            </a:r>
          </a:p>
        </p:txBody>
      </p:sp>
      <p:sp>
        <p:nvSpPr>
          <p:cNvPr id="30723" name="Rectangle 3"/>
          <p:cNvSpPr>
            <a:spLocks noGrp="1" noChangeArrowheads="1"/>
          </p:cNvSpPr>
          <p:nvPr>
            <p:ph idx="1"/>
          </p:nvPr>
        </p:nvSpPr>
        <p:spPr>
          <a:xfrm>
            <a:off x="323850" y="1844675"/>
            <a:ext cx="8569325" cy="4679950"/>
          </a:xfrm>
        </p:spPr>
        <p:txBody>
          <a:bodyPr/>
          <a:lstStyle/>
          <a:p>
            <a:pPr algn="ctr" eaLnBrk="1" hangingPunct="1">
              <a:lnSpc>
                <a:spcPct val="90000"/>
              </a:lnSpc>
              <a:buFontTx/>
              <a:buNone/>
            </a:pPr>
            <a:r>
              <a:rPr lang="ru-RU" altLang="ru-RU" sz="2400" smtClean="0">
                <a:solidFill>
                  <a:schemeClr val="bg2"/>
                </a:solidFill>
              </a:rPr>
              <a:t> </a:t>
            </a:r>
            <a:endParaRPr lang="ru-RU" altLang="ru-RU" sz="4000" b="1" smtClean="0">
              <a:solidFill>
                <a:schemeClr val="bg2"/>
              </a:solidFill>
            </a:endParaRPr>
          </a:p>
          <a:p>
            <a:pPr eaLnBrk="1" hangingPunct="1">
              <a:lnSpc>
                <a:spcPct val="90000"/>
              </a:lnSpc>
            </a:pPr>
            <a:endParaRPr lang="ru-RU" altLang="ru-RU" sz="1600" b="1" smtClean="0">
              <a:solidFill>
                <a:schemeClr val="bg2"/>
              </a:solidFill>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Пары, выпускаемые ЭС, не безвредны для окружающих. Содержание выкотоксичных химических веществ и никотина в парах электронных сигарет делает их очень опасными для окружающих.</a:t>
            </a:r>
          </a:p>
          <a:p>
            <a:pPr algn="just" eaLnBrk="1" hangingPunct="1">
              <a:lnSpc>
                <a:spcPct val="90000"/>
              </a:lnSpc>
            </a:pPr>
            <a:endParaRPr lang="en-US" altLang="ru-RU" sz="2400" smtClean="0">
              <a:solidFill>
                <a:schemeClr val="bg2"/>
              </a:solidFill>
              <a:latin typeface="Times New Roman" pitchFamily="18" charset="0"/>
              <a:cs typeface="Times New Roman" pitchFamily="18" charset="0"/>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Курить ЭС в местах, запрещенных для курения, нельзя, т.к. потребление всего, что имитирует курение, в общественных местах, запрещено Федеральным законом №15-ФЗ «Об охране здоровья граждан от воздействия окружающего табачного дыма и последствий потребления табака». </a:t>
            </a:r>
          </a:p>
          <a:p>
            <a:pPr eaLnBrk="1" hangingPunct="1">
              <a:lnSpc>
                <a:spcPct val="90000"/>
              </a:lnSpc>
              <a:buFontTx/>
              <a:buNone/>
            </a:pPr>
            <a:endParaRPr lang="ru-RU" altLang="ru-RU" sz="2400" smtClean="0">
              <a:solidFill>
                <a:schemeClr val="bg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46113" y="1916113"/>
            <a:ext cx="8497887" cy="1512887"/>
          </a:xfrm>
        </p:spPr>
        <p:txBody>
          <a:bodyPr/>
          <a:lstStyle/>
          <a:p>
            <a:pPr algn="ctr" eaLnBrk="1" hangingPunct="1">
              <a:lnSpc>
                <a:spcPct val="150000"/>
              </a:lnSpc>
              <a:buFontTx/>
              <a:buNone/>
            </a:pPr>
            <a:r>
              <a:rPr lang="ru-RU" altLang="ru-RU" sz="5400" b="1" smtClean="0">
                <a:solidFill>
                  <a:schemeClr val="bg2"/>
                </a:solidFill>
              </a:rPr>
              <a:t>Исследования </a:t>
            </a:r>
          </a:p>
          <a:p>
            <a:pPr algn="ctr" eaLnBrk="1" hangingPunct="1">
              <a:lnSpc>
                <a:spcPct val="150000"/>
              </a:lnSpc>
              <a:buFontTx/>
              <a:buNone/>
            </a:pPr>
            <a:r>
              <a:rPr lang="ru-RU" altLang="ru-RU" sz="5400" b="1" smtClean="0">
                <a:solidFill>
                  <a:schemeClr val="bg2"/>
                </a:solidFill>
              </a:rPr>
              <a:t>ЭС и парителей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ис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8913"/>
            <a:ext cx="61928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ис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424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90421"/>
            <a:ext cx="8136904" cy="5230867"/>
          </a:xfrm>
          <a:prstGeom prst="rect">
            <a:avLst/>
          </a:prstGeom>
        </p:spPr>
      </p:pic>
    </p:spTree>
    <p:extLst>
      <p:ext uri="{BB962C8B-B14F-4D97-AF65-F5344CB8AC3E}">
        <p14:creationId xmlns:p14="http://schemas.microsoft.com/office/powerpoint/2010/main" val="2139043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206500"/>
            <a:ext cx="8890000" cy="4445000"/>
          </a:xfrm>
          <a:prstGeom prst="rect">
            <a:avLst/>
          </a:prstGeom>
        </p:spPr>
      </p:pic>
    </p:spTree>
    <p:extLst>
      <p:ext uri="{BB962C8B-B14F-4D97-AF65-F5344CB8AC3E}">
        <p14:creationId xmlns:p14="http://schemas.microsoft.com/office/powerpoint/2010/main" val="1031770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90274"/>
            <a:ext cx="8568951" cy="5630140"/>
          </a:xfrm>
          <a:prstGeom prst="rect">
            <a:avLst/>
          </a:prstGeom>
        </p:spPr>
      </p:pic>
    </p:spTree>
    <p:extLst>
      <p:ext uri="{BB962C8B-B14F-4D97-AF65-F5344CB8AC3E}">
        <p14:creationId xmlns:p14="http://schemas.microsoft.com/office/powerpoint/2010/main" val="2216069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ÐÐ°ÑÑÐ¸Ð½ÐºÐ¸ Ð¿Ð¾ Ð·Ð°Ð¿ÑÐ¾ÑÑ ÑÐ°Ð±Ð»Ð¸ÑÐºÐ° Ð½Ðµ ÐºÑÑÐ¸ÑÑ ÑÐ»ÐµÐºÑÑÐ¾Ð½Ð½ÑÑ ÑÐ¸Ð³Ð°ÑÐµ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215312"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ru-RU" altLang="ru-RU" sz="4000" smtClean="0">
                <a:solidFill>
                  <a:schemeClr val="bg2"/>
                </a:solidFill>
              </a:rPr>
              <a:t>Начнём с истории. </a:t>
            </a:r>
            <a:br>
              <a:rPr lang="ru-RU" altLang="ru-RU" sz="4000" smtClean="0">
                <a:solidFill>
                  <a:schemeClr val="bg2"/>
                </a:solidFill>
              </a:rPr>
            </a:br>
            <a:r>
              <a:rPr lang="ru-RU" altLang="ru-RU" sz="4000" smtClean="0">
                <a:solidFill>
                  <a:schemeClr val="bg2"/>
                </a:solidFill>
              </a:rPr>
              <a:t>С чего всё началось</a:t>
            </a:r>
          </a:p>
        </p:txBody>
      </p:sp>
      <p:sp>
        <p:nvSpPr>
          <p:cNvPr id="7171" name="Rectangle 3"/>
          <p:cNvSpPr>
            <a:spLocks noGrp="1" noChangeArrowheads="1"/>
          </p:cNvSpPr>
          <p:nvPr>
            <p:ph idx="1"/>
          </p:nvPr>
        </p:nvSpPr>
        <p:spPr>
          <a:xfrm>
            <a:off x="468313" y="2133600"/>
            <a:ext cx="8229600" cy="4114800"/>
          </a:xfrm>
        </p:spPr>
        <p:txBody>
          <a:bodyPr/>
          <a:lstStyle/>
          <a:p>
            <a:pPr algn="ctr" eaLnBrk="1" hangingPunct="1">
              <a:lnSpc>
                <a:spcPct val="90000"/>
              </a:lnSpc>
              <a:buFontTx/>
              <a:buNone/>
            </a:pPr>
            <a:r>
              <a:rPr lang="ru-RU" altLang="ru-RU" sz="3600" smtClean="0">
                <a:solidFill>
                  <a:schemeClr val="bg2"/>
                </a:solidFill>
                <a:latin typeface="Times New Roman" pitchFamily="18" charset="0"/>
                <a:cs typeface="Times New Roman" pitchFamily="18" charset="0"/>
              </a:rPr>
              <a:t>В мире огромное количество людей стало умирать из-за курения – обструктивной болезни лёгких, рака, пневмонии, сердечно-сосудистых заболеваний.</a:t>
            </a:r>
          </a:p>
          <a:p>
            <a:pPr algn="ctr" eaLnBrk="1" hangingPunct="1">
              <a:lnSpc>
                <a:spcPct val="90000"/>
              </a:lnSpc>
              <a:buFontTx/>
              <a:buNone/>
            </a:pPr>
            <a:endParaRPr lang="ru-RU" altLang="ru-RU" sz="3600" smtClean="0">
              <a:solidFill>
                <a:schemeClr val="bg2"/>
              </a:solidFill>
              <a:latin typeface="Times New Roman" pitchFamily="18" charset="0"/>
              <a:cs typeface="Times New Roman" pitchFamily="18" charset="0"/>
            </a:endParaRPr>
          </a:p>
          <a:p>
            <a:pPr algn="ctr" eaLnBrk="1" hangingPunct="1">
              <a:lnSpc>
                <a:spcPct val="90000"/>
              </a:lnSpc>
              <a:buFontTx/>
              <a:buNone/>
            </a:pPr>
            <a:r>
              <a:rPr lang="ru-RU" altLang="ru-RU" sz="3600" smtClean="0">
                <a:solidFill>
                  <a:schemeClr val="bg2"/>
                </a:solidFill>
                <a:latin typeface="Times New Roman" pitchFamily="18" charset="0"/>
                <a:cs typeface="Times New Roman" pitchFamily="18" charset="0"/>
              </a:rPr>
              <a:t>Стала вестись пропаганда о вреде курения.</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19256" cy="1143000"/>
          </a:xfrm>
        </p:spPr>
        <p:txBody>
          <a:bodyPr/>
          <a:lstStyle/>
          <a:p>
            <a:r>
              <a:rPr lang="ru-RU" dirty="0">
                <a:effectLst/>
              </a:rPr>
              <a:t>"Энергетические напитки.</a:t>
            </a:r>
            <a:br>
              <a:rPr lang="ru-RU" dirty="0">
                <a:effectLst/>
              </a:rPr>
            </a:br>
            <a:r>
              <a:rPr lang="ru-RU" dirty="0">
                <a:effectLst/>
              </a:rPr>
              <a:t>Вред или польза</a:t>
            </a:r>
            <a:r>
              <a:rPr lang="ru-RU" dirty="0" smtClean="0">
                <a:effectLst/>
              </a:rPr>
              <a:t>!"</a:t>
            </a:r>
            <a:endParaRPr lang="ru-RU" dirty="0"/>
          </a:p>
        </p:txBody>
      </p:sp>
      <p:pic>
        <p:nvPicPr>
          <p:cNvPr id="4" name="Рисунок 3" descr="https://i.ytimg.com/vi/xmC2Axmi1Kg/maxresdefault.jp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57437"/>
            <a:ext cx="6768752" cy="3951883"/>
          </a:xfrm>
          <a:prstGeom prst="rect">
            <a:avLst/>
          </a:prstGeom>
          <a:noFill/>
          <a:ln>
            <a:noFill/>
          </a:ln>
        </p:spPr>
      </p:pic>
    </p:spTree>
    <p:extLst>
      <p:ext uri="{BB962C8B-B14F-4D97-AF65-F5344CB8AC3E}">
        <p14:creationId xmlns:p14="http://schemas.microsoft.com/office/powerpoint/2010/main" val="3319033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856984" cy="6624736"/>
          </a:xfrm>
        </p:spPr>
        <p:txBody>
          <a:bodyPr/>
          <a:lstStyle/>
          <a:p>
            <a:pPr marL="0" indent="0">
              <a:buNone/>
            </a:pPr>
            <a:r>
              <a:rPr lang="ru-RU" sz="2800" dirty="0"/>
              <a:t>Бешеный ритм современный жизни заставляет искать источник дополнительной энергии. Одним из таких источников является кофеин. Уже доказано, что в малых дозах он оказывает стимулирующее воздействие на нервную систему, повышает умственную и физическую работоспособность, двигательную активность, снижает сонливость и усталость. Но появляется новый источник энергии, более действенный – энергетические напитки</a:t>
            </a:r>
            <a:r>
              <a:rPr lang="ru-RU" sz="2800" dirty="0" smtClean="0"/>
              <a:t>. </a:t>
            </a:r>
            <a:r>
              <a:rPr lang="ru-RU" sz="2800" dirty="0"/>
              <a:t>Реклама напитка говорит о нем только позитивную информацию</a:t>
            </a:r>
            <a:r>
              <a:rPr lang="ru-RU" sz="2800" dirty="0" smtClean="0"/>
              <a:t>. </a:t>
            </a:r>
            <a:r>
              <a:rPr lang="ru-RU" sz="2800" dirty="0"/>
              <a:t>Но так ли все хорошо и безвредно в употреблении «энергетиков» и откуда, же берется чудодейственная энергия? Что же такое энергетические напитки?</a:t>
            </a:r>
            <a:endParaRPr lang="ru-RU" sz="2800" dirty="0"/>
          </a:p>
        </p:txBody>
      </p:sp>
    </p:spTree>
    <p:extLst>
      <p:ext uri="{BB962C8B-B14F-4D97-AF65-F5344CB8AC3E}">
        <p14:creationId xmlns:p14="http://schemas.microsoft.com/office/powerpoint/2010/main" val="2014165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856984" cy="6624736"/>
          </a:xfrm>
        </p:spPr>
        <p:txBody>
          <a:bodyPr/>
          <a:lstStyle/>
          <a:p>
            <a:r>
              <a:rPr lang="ru-RU" sz="2400" dirty="0"/>
              <a:t>Современные энергетические напитки зачастую называют напитками «третьего тысячелетия». Однако на самом деле это далеко не так – идея создания напитка, способного стимулировать психоэмоциональную и физическую активность человеческого организма, придавать силы и помогать сконцентрироваться в ответственные моменты была воплощена в жизнь ещё несколько тысячелетий назад. Природные </a:t>
            </a:r>
            <a:r>
              <a:rPr lang="ru-RU" sz="2400" dirty="0" err="1"/>
              <a:t>психостимуляторы</a:t>
            </a:r>
            <a:r>
              <a:rPr lang="ru-RU" sz="2400" dirty="0"/>
              <a:t> были известны людям всего мира с глубокой древности.</a:t>
            </a:r>
          </a:p>
          <a:p>
            <a:r>
              <a:rPr lang="ru-RU" sz="2400" dirty="0"/>
              <a:t>Самым распространенным из них был кофеин. Его источником в Индии и странах Ближнего Востока был кофе; в Китае, Индии и </a:t>
            </a:r>
            <a:r>
              <a:rPr lang="ru-RU" sz="2400" dirty="0" err="1"/>
              <a:t>Юго</a:t>
            </a:r>
            <a:r>
              <a:rPr lang="ru-RU" sz="2400" dirty="0"/>
              <a:t>–Восточной Азии – чай;. Кроме того, история знает примеры использования более сильных стимуляторов, таких, как куст кока в Южной Америке, эфедра– в Азии. Жители Монголии и Сибири использовали женьшень, элеутерококк, аралию и другие стимулирующие растения.</a:t>
            </a:r>
          </a:p>
        </p:txBody>
      </p:sp>
    </p:spTree>
    <p:extLst>
      <p:ext uri="{BB962C8B-B14F-4D97-AF65-F5344CB8AC3E}">
        <p14:creationId xmlns:p14="http://schemas.microsoft.com/office/powerpoint/2010/main" val="1444237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Состав энергетических напитков</a:t>
            </a:r>
            <a:endParaRPr lang="ru-RU" dirty="0"/>
          </a:p>
        </p:txBody>
      </p:sp>
      <p:sp>
        <p:nvSpPr>
          <p:cNvPr id="3" name="Объект 2"/>
          <p:cNvSpPr>
            <a:spLocks noGrp="1"/>
          </p:cNvSpPr>
          <p:nvPr>
            <p:ph idx="1"/>
          </p:nvPr>
        </p:nvSpPr>
        <p:spPr>
          <a:xfrm>
            <a:off x="457200" y="1628800"/>
            <a:ext cx="8229600" cy="5184576"/>
          </a:xfrm>
        </p:spPr>
        <p:txBody>
          <a:bodyPr/>
          <a:lstStyle/>
          <a:p>
            <a:r>
              <a:rPr lang="ru-RU" sz="2200" b="1" dirty="0"/>
              <a:t>- Кофеин</a:t>
            </a:r>
            <a:r>
              <a:rPr lang="ru-RU" sz="2200" dirty="0"/>
              <a:t> (1,3,7-триметилксантин) - бесцветные горькие на вкус кристаллы, без запаха. Хорошо растворим в хлороформе, плохо растворим в холодной воде. Содержание кофеина в энергетических напитках немногим ниже, чем в том же </a:t>
            </a:r>
            <a:r>
              <a:rPr lang="ru-RU" sz="2200" dirty="0" err="1"/>
              <a:t>объѐме</a:t>
            </a:r>
            <a:r>
              <a:rPr lang="ru-RU" sz="2200" dirty="0"/>
              <a:t> сваренного кофе. Оно составляет от 240 до 360 мг/л при рекомендуемом верхнем допустимом уровне потребления 150 мг в сутки. Содержится в различных напитках, в малых дозах оказывает стимулирующее воздействие на нервную систему. В больших дозах вызывает истощение и со временем зависимость. Под воздействием кофеина ускоряется сердечная деятельность, поднимается кровяное давление, примерно на 40 минут слегка улучшается настроение за </a:t>
            </a:r>
            <a:r>
              <a:rPr lang="ru-RU" sz="2200" dirty="0" err="1"/>
              <a:t>счѐт</a:t>
            </a:r>
            <a:r>
              <a:rPr lang="ru-RU" sz="2200" dirty="0"/>
              <a:t> высвобождения дофамина, но через 3-6 часов действие кофеина проходит: появляется усталость, вялость, снижение трудоспособности</a:t>
            </a:r>
          </a:p>
          <a:p>
            <a:pPr marL="0" indent="0">
              <a:buNone/>
            </a:pPr>
            <a:endParaRPr lang="ru-RU" sz="2000" dirty="0"/>
          </a:p>
        </p:txBody>
      </p:sp>
    </p:spTree>
    <p:extLst>
      <p:ext uri="{BB962C8B-B14F-4D97-AF65-F5344CB8AC3E}">
        <p14:creationId xmlns:p14="http://schemas.microsoft.com/office/powerpoint/2010/main" val="222991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0093"/>
            <a:ext cx="9144000" cy="5357813"/>
          </a:xfrm>
          <a:prstGeom prst="rect">
            <a:avLst/>
          </a:prstGeom>
        </p:spPr>
      </p:pic>
    </p:spTree>
    <p:extLst>
      <p:ext uri="{BB962C8B-B14F-4D97-AF65-F5344CB8AC3E}">
        <p14:creationId xmlns:p14="http://schemas.microsoft.com/office/powerpoint/2010/main" val="504507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Состав энергетических напитков</a:t>
            </a:r>
            <a:endParaRPr lang="ru-RU" dirty="0"/>
          </a:p>
        </p:txBody>
      </p:sp>
      <p:sp>
        <p:nvSpPr>
          <p:cNvPr id="3" name="Объект 2"/>
          <p:cNvSpPr>
            <a:spLocks noGrp="1"/>
          </p:cNvSpPr>
          <p:nvPr>
            <p:ph idx="1"/>
          </p:nvPr>
        </p:nvSpPr>
        <p:spPr>
          <a:xfrm>
            <a:off x="446856" y="1844824"/>
            <a:ext cx="8229600" cy="5184576"/>
          </a:xfrm>
        </p:spPr>
        <p:txBody>
          <a:bodyPr/>
          <a:lstStyle/>
          <a:p>
            <a:r>
              <a:rPr lang="ru-RU" sz="2200" dirty="0"/>
              <a:t>- </a:t>
            </a:r>
            <a:r>
              <a:rPr lang="ru-RU" sz="2200" b="1" dirty="0" err="1"/>
              <a:t>Ксантин</a:t>
            </a:r>
            <a:r>
              <a:rPr lang="ru-RU" sz="2200" dirty="0"/>
              <a:t> - пуриновое основание, обнаруживаемое во всех тканях организма. Бесцветные кристаллы, хорошо растворимые в растворах щелочей и кислот, </a:t>
            </a:r>
            <a:r>
              <a:rPr lang="ru-RU" sz="2200" dirty="0" err="1"/>
              <a:t>формамиде</a:t>
            </a:r>
            <a:r>
              <a:rPr lang="ru-RU" sz="2200" dirty="0"/>
              <a:t>, горячем глицерине и плохо растворимые в воде, этаноле и </a:t>
            </a:r>
            <a:r>
              <a:rPr lang="ru-RU" sz="2200" dirty="0" smtClean="0"/>
              <a:t>эфире</a:t>
            </a:r>
          </a:p>
          <a:p>
            <a:r>
              <a:rPr lang="ru-RU" sz="2200" dirty="0"/>
              <a:t>- </a:t>
            </a:r>
            <a:r>
              <a:rPr lang="ru-RU" sz="2200" b="1" dirty="0" err="1"/>
              <a:t>Глюкуронолактон</a:t>
            </a:r>
            <a:r>
              <a:rPr lang="ru-RU" sz="2200" dirty="0"/>
              <a:t> хорошо растворим в воде, образуя трудно кристаллизующиеся сиропообразные растворы. </a:t>
            </a:r>
            <a:r>
              <a:rPr lang="ru-RU" sz="2200" dirty="0" err="1"/>
              <a:t>Глюкуронолактон</a:t>
            </a:r>
            <a:r>
              <a:rPr lang="ru-RU" sz="2200" dirty="0"/>
              <a:t> является углеводом и усиленно используется организмом при стрессах и физической нагрузке. Вырабатывается в необходимом количестве из глюкозы.</a:t>
            </a:r>
          </a:p>
          <a:p>
            <a:endParaRPr lang="ru-RU" sz="2200" dirty="0"/>
          </a:p>
          <a:p>
            <a:pPr marL="0" indent="0">
              <a:buNone/>
            </a:pPr>
            <a:endParaRPr lang="ru-RU" sz="2000" dirty="0"/>
          </a:p>
        </p:txBody>
      </p:sp>
    </p:spTree>
    <p:extLst>
      <p:ext uri="{BB962C8B-B14F-4D97-AF65-F5344CB8AC3E}">
        <p14:creationId xmlns:p14="http://schemas.microsoft.com/office/powerpoint/2010/main" val="3280529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Состав энергетических напитков</a:t>
            </a:r>
            <a:endParaRPr lang="ru-RU" dirty="0"/>
          </a:p>
        </p:txBody>
      </p:sp>
      <p:sp>
        <p:nvSpPr>
          <p:cNvPr id="3" name="Объект 2"/>
          <p:cNvSpPr>
            <a:spLocks noGrp="1"/>
          </p:cNvSpPr>
          <p:nvPr>
            <p:ph idx="1"/>
          </p:nvPr>
        </p:nvSpPr>
        <p:spPr>
          <a:xfrm>
            <a:off x="446856" y="1844824"/>
            <a:ext cx="8229600" cy="5184576"/>
          </a:xfrm>
        </p:spPr>
        <p:txBody>
          <a:bodyPr/>
          <a:lstStyle/>
          <a:p>
            <a:r>
              <a:rPr lang="ru-RU" sz="2200" dirty="0"/>
              <a:t>- </a:t>
            </a:r>
            <a:r>
              <a:rPr lang="ru-RU" sz="2200" b="1" dirty="0"/>
              <a:t>Таурин</a:t>
            </a:r>
            <a:r>
              <a:rPr lang="ru-RU" sz="2200" dirty="0"/>
              <a:t> - белый кристаллический порошок, Хорошо растворим в воде, плохо — в большинстве органических растворителей. Содержится в мышцах некоторых моллюсков и червей; у позвоночных животных и человека встречается в головном и спинном мозге, периферических нервах, мышцах, печени, почках, крови, молоке. Поступая в организм извне, стимулирует выработку большого количества соляной кислоты желудком, что приводит к заболеваниям желудочно-кишечного тракта, улучшает и восстанавливает работу мышц, нервную систему, снижает уровень холестерина в крови, помогает снимать </a:t>
            </a:r>
            <a:r>
              <a:rPr lang="ru-RU" sz="2200" dirty="0" smtClean="0"/>
              <a:t>стресс</a:t>
            </a:r>
            <a:endParaRPr lang="ru-RU" sz="2200" dirty="0"/>
          </a:p>
          <a:p>
            <a:pPr marL="0" indent="0">
              <a:buNone/>
            </a:pPr>
            <a:endParaRPr lang="ru-RU" sz="2200" dirty="0"/>
          </a:p>
        </p:txBody>
      </p:sp>
    </p:spTree>
    <p:extLst>
      <p:ext uri="{BB962C8B-B14F-4D97-AF65-F5344CB8AC3E}">
        <p14:creationId xmlns:p14="http://schemas.microsoft.com/office/powerpoint/2010/main" val="3769800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Состав энергетических напитков</a:t>
            </a:r>
            <a:endParaRPr lang="ru-RU" dirty="0"/>
          </a:p>
        </p:txBody>
      </p:sp>
      <p:sp>
        <p:nvSpPr>
          <p:cNvPr id="3" name="Объект 2"/>
          <p:cNvSpPr>
            <a:spLocks noGrp="1"/>
          </p:cNvSpPr>
          <p:nvPr>
            <p:ph idx="1"/>
          </p:nvPr>
        </p:nvSpPr>
        <p:spPr>
          <a:xfrm>
            <a:off x="457200" y="1556792"/>
            <a:ext cx="8229600" cy="5184576"/>
          </a:xfrm>
        </p:spPr>
        <p:txBody>
          <a:bodyPr/>
          <a:lstStyle/>
          <a:p>
            <a:r>
              <a:rPr lang="ru-RU" sz="2100" b="1" dirty="0"/>
              <a:t>- Лимонная кислота</a:t>
            </a:r>
            <a:r>
              <a:rPr lang="ru-RU" sz="2100" dirty="0"/>
              <a:t> - кристаллическое вещество белого цвета, Играет важную роль в системе биохимических реакций клеточного дыхания множества организмов. Сухая лимонная кислота и </a:t>
            </a:r>
            <a:r>
              <a:rPr lang="ru-RU" sz="2100" dirty="0" err="1"/>
              <a:t>еѐ</a:t>
            </a:r>
            <a:r>
              <a:rPr lang="ru-RU" sz="2100" dirty="0"/>
              <a:t> концентрированные растворы при попадании в глаза вызывают сильное раздражение, при контакте с кожей возможно слабое раздражение. При единовременном употреблении внутрь больших количеств лимонной кислоты возможны: раздражение слизистой оболочки желудка, кашель, боль, кровавая рвота</a:t>
            </a:r>
            <a:r>
              <a:rPr lang="ru-RU" sz="2100" dirty="0" smtClean="0"/>
              <a:t>.</a:t>
            </a:r>
          </a:p>
          <a:p>
            <a:r>
              <a:rPr lang="ru-RU" sz="2100" dirty="0"/>
              <a:t>- </a:t>
            </a:r>
            <a:r>
              <a:rPr lang="ru-RU" sz="2100" b="1" dirty="0"/>
              <a:t>Никотиновая кислота</a:t>
            </a:r>
            <a:r>
              <a:rPr lang="ru-RU" sz="2100" dirty="0"/>
              <a:t> В3– белый кристаллический порошок без запаха, слабокислого вкуса. Трудно растворим в холодной воде, лучше в горячей, мало растворим в этаноле, очень мало — в эфире. Является лекарственным средством, витамином, участвующим во многих окислительных реакциях живых клеток. Расширяет кровеносные сосуды (в том числе головного мозга), снижает концентрацию общего холестерина</a:t>
            </a:r>
            <a:endParaRPr lang="ru-RU" sz="2100" dirty="0"/>
          </a:p>
        </p:txBody>
      </p:sp>
    </p:spTree>
    <p:extLst>
      <p:ext uri="{BB962C8B-B14F-4D97-AF65-F5344CB8AC3E}">
        <p14:creationId xmlns:p14="http://schemas.microsoft.com/office/powerpoint/2010/main" val="1913290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Состав энергетических напитков</a:t>
            </a:r>
            <a:endParaRPr lang="ru-RU" dirty="0"/>
          </a:p>
        </p:txBody>
      </p:sp>
      <p:sp>
        <p:nvSpPr>
          <p:cNvPr id="3" name="Объект 2"/>
          <p:cNvSpPr>
            <a:spLocks noGrp="1"/>
          </p:cNvSpPr>
          <p:nvPr>
            <p:ph idx="1"/>
          </p:nvPr>
        </p:nvSpPr>
        <p:spPr>
          <a:xfrm>
            <a:off x="457200" y="1556792"/>
            <a:ext cx="8229600" cy="5184576"/>
          </a:xfrm>
        </p:spPr>
        <p:txBody>
          <a:bodyPr/>
          <a:lstStyle/>
          <a:p>
            <a:r>
              <a:rPr lang="ru-RU" sz="2200" dirty="0"/>
              <a:t>- </a:t>
            </a:r>
            <a:r>
              <a:rPr lang="ru-RU" sz="2200" b="1" dirty="0"/>
              <a:t>Пиридоксин</a:t>
            </a:r>
            <a:r>
              <a:rPr lang="ru-RU" sz="2200" dirty="0"/>
              <a:t> В6 – бесцветные кристаллы Используется прежде всего как стимулятор в обмене веществ. синтезирует фермент, который участвует в переработке аминокислот и регулирует усвоение белка. Пиридоксин принимает участие в производстве кровяных телец и их красящего пигмента — гемоглобина и участвует в равномерном снабжении клеток глюкозой</a:t>
            </a:r>
            <a:r>
              <a:rPr lang="ru-RU" sz="2200" dirty="0" smtClean="0"/>
              <a:t>.</a:t>
            </a:r>
          </a:p>
          <a:p>
            <a:r>
              <a:rPr lang="ru-RU" sz="2200" dirty="0"/>
              <a:t>Также в состав энергетических напитков может входить пантотеновая кислота, фолиевая кислота, инозит, теобромин, рибофлавин, экстракт мате, экстракт листьев малины, экстракт </a:t>
            </a:r>
            <a:r>
              <a:rPr lang="ru-RU" sz="2200" dirty="0" err="1"/>
              <a:t>гуараны</a:t>
            </a:r>
            <a:r>
              <a:rPr lang="ru-RU" sz="2200" dirty="0"/>
              <a:t>, экстракт женьшеня.</a:t>
            </a:r>
          </a:p>
          <a:p>
            <a:endParaRPr lang="ru-RU" sz="2200" dirty="0"/>
          </a:p>
        </p:txBody>
      </p:sp>
    </p:spTree>
    <p:extLst>
      <p:ext uri="{BB962C8B-B14F-4D97-AF65-F5344CB8AC3E}">
        <p14:creationId xmlns:p14="http://schemas.microsoft.com/office/powerpoint/2010/main" val="1612889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704850"/>
            <a:ext cx="8572500" cy="5448300"/>
          </a:xfrm>
          <a:prstGeom prst="rect">
            <a:avLst/>
          </a:prstGeom>
        </p:spPr>
      </p:pic>
    </p:spTree>
    <p:extLst>
      <p:ext uri="{BB962C8B-B14F-4D97-AF65-F5344CB8AC3E}">
        <p14:creationId xmlns:p14="http://schemas.microsoft.com/office/powerpoint/2010/main" val="428766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altLang="ru-RU" smtClean="0">
                <a:solidFill>
                  <a:schemeClr val="bg2"/>
                </a:solidFill>
              </a:rPr>
              <a:t>Как продолжилось</a:t>
            </a:r>
          </a:p>
        </p:txBody>
      </p:sp>
      <p:sp>
        <p:nvSpPr>
          <p:cNvPr id="8195" name="Rectangle 3"/>
          <p:cNvSpPr>
            <a:spLocks noGrp="1" noChangeArrowheads="1"/>
          </p:cNvSpPr>
          <p:nvPr>
            <p:ph idx="1"/>
          </p:nvPr>
        </p:nvSpPr>
        <p:spPr>
          <a:xfrm>
            <a:off x="468313" y="1484313"/>
            <a:ext cx="8229600" cy="4764087"/>
          </a:xfrm>
        </p:spPr>
        <p:txBody>
          <a:bodyPr/>
          <a:lstStyle/>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В 2003 году изобрели электронную сигарету, а затем и вейп (паритель).</a:t>
            </a:r>
          </a:p>
          <a:p>
            <a:pPr algn="ctr" eaLnBrk="1" hangingPunct="1">
              <a:lnSpc>
                <a:spcPct val="80000"/>
              </a:lnSpc>
              <a:buFontTx/>
              <a:buNone/>
            </a:pPr>
            <a:endParaRPr lang="ru-RU" altLang="ru-RU" smtClean="0">
              <a:solidFill>
                <a:schemeClr val="bg2"/>
              </a:solidFill>
              <a:latin typeface="Times New Roman" pitchFamily="18" charset="0"/>
              <a:cs typeface="Times New Roman" pitchFamily="18" charset="0"/>
            </a:endParaRP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По сравнению с обычными сигаретами электронная сигарета безопаснее.</a:t>
            </a:r>
          </a:p>
          <a:p>
            <a:pPr algn="ctr" eaLnBrk="1" hangingPunct="1">
              <a:lnSpc>
                <a:spcPct val="80000"/>
              </a:lnSpc>
              <a:buFontTx/>
              <a:buNone/>
            </a:pPr>
            <a:endParaRPr lang="ru-RU" altLang="ru-RU" smtClean="0">
              <a:solidFill>
                <a:schemeClr val="bg2"/>
              </a:solidFill>
              <a:latin typeface="Times New Roman" pitchFamily="18" charset="0"/>
              <a:cs typeface="Times New Roman" pitchFamily="18" charset="0"/>
            </a:endParaRP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Производители электронных сигарет стали вести пропаганду о безопасности парения, т.к. </a:t>
            </a: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1 -в них не содержится никотина </a:t>
            </a: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2- исследований влияния парителей на здоровье не было</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effectLst/>
              </a:rPr>
              <a:t>Воздействие энергетических напитков на организм человека</a:t>
            </a:r>
            <a:endParaRPr lang="ru-RU" sz="4400" dirty="0"/>
          </a:p>
        </p:txBody>
      </p:sp>
      <p:sp>
        <p:nvSpPr>
          <p:cNvPr id="3" name="Объект 2"/>
          <p:cNvSpPr>
            <a:spLocks noGrp="1"/>
          </p:cNvSpPr>
          <p:nvPr>
            <p:ph idx="1"/>
          </p:nvPr>
        </p:nvSpPr>
        <p:spPr/>
        <p:txBody>
          <a:bodyPr/>
          <a:lstStyle/>
          <a:p>
            <a:r>
              <a:rPr lang="ru-RU" sz="2800" dirty="0"/>
              <a:t>Открывая очередную банку энергетического напитка, помните: сам по себе напиток не содержит ни капли какой-либо </a:t>
            </a:r>
            <a:r>
              <a:rPr lang="ru-RU" sz="2800" dirty="0" err="1"/>
              <a:t>суперэнергии</a:t>
            </a:r>
            <a:r>
              <a:rPr lang="ru-RU" sz="2800" dirty="0"/>
              <a:t>, а всего лишь использует резервную энергию вашего организма. По сути </a:t>
            </a:r>
            <a:r>
              <a:rPr lang="ru-RU" sz="2800" dirty="0" err="1"/>
              <a:t>энерготоник</a:t>
            </a:r>
            <a:r>
              <a:rPr lang="ru-RU" sz="2800" dirty="0"/>
              <a:t> пробуждает организм к запуску собственных энергетических ресурсов, но все, что будет выпито сверх меры (более двух банок за сутки), может навредить здоровью. По окончании действия </a:t>
            </a:r>
            <a:r>
              <a:rPr lang="ru-RU" sz="2800" dirty="0" err="1"/>
              <a:t>энерготоника</a:t>
            </a:r>
            <a:r>
              <a:rPr lang="ru-RU" sz="2800" dirty="0"/>
              <a:t> организму необходим отдых для восстановления ресурсов.</a:t>
            </a:r>
            <a:endParaRPr lang="ru-RU" sz="2800" dirty="0"/>
          </a:p>
        </p:txBody>
      </p:sp>
    </p:spTree>
    <p:extLst>
      <p:ext uri="{BB962C8B-B14F-4D97-AF65-F5344CB8AC3E}">
        <p14:creationId xmlns:p14="http://schemas.microsoft.com/office/powerpoint/2010/main" val="2234603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effectLst/>
              </a:rPr>
              <a:t>Воздействие энергетических напитков на организм человека</a:t>
            </a:r>
            <a:endParaRPr lang="ru-RU" sz="4400" dirty="0"/>
          </a:p>
        </p:txBody>
      </p:sp>
      <p:sp>
        <p:nvSpPr>
          <p:cNvPr id="3" name="Объект 2"/>
          <p:cNvSpPr>
            <a:spLocks noGrp="1"/>
          </p:cNvSpPr>
          <p:nvPr>
            <p:ph idx="1"/>
          </p:nvPr>
        </p:nvSpPr>
        <p:spPr>
          <a:xfrm>
            <a:off x="460984" y="1418192"/>
            <a:ext cx="8229600" cy="4568825"/>
          </a:xfrm>
        </p:spPr>
        <p:txBody>
          <a:bodyPr/>
          <a:lstStyle/>
          <a:p>
            <a:r>
              <a:rPr lang="ru-RU" sz="2800" dirty="0"/>
              <a:t>Как любой другой стимулятор, кофеин, который содержится в энергетических напитках, приводит к истощению нервной системы. Его действие сохраняется в среднем 3 – 5 часов, после чего организму нужен отдых. Кроме того, кофеин вызывает привыкание.</a:t>
            </a:r>
          </a:p>
          <a:p>
            <a:r>
              <a:rPr lang="ru-RU" sz="2800" dirty="0"/>
              <a:t>Энергетический напиток, содержащий сочетание глюкозы и кофеина, очень вреден для молодого организма.</a:t>
            </a:r>
          </a:p>
          <a:p>
            <a:r>
              <a:rPr lang="ru-RU" sz="2800" dirty="0"/>
              <a:t>Многие энергетические напитки содержат большое количество витамина В вызывающего учащенное сердцебиение и дрожь в конечностях.</a:t>
            </a:r>
          </a:p>
        </p:txBody>
      </p:sp>
    </p:spTree>
    <p:extLst>
      <p:ext uri="{BB962C8B-B14F-4D97-AF65-F5344CB8AC3E}">
        <p14:creationId xmlns:p14="http://schemas.microsoft.com/office/powerpoint/2010/main" val="801266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effectLst/>
              </a:rPr>
              <a:t>Воздействие энергетических напитков на организм человека</a:t>
            </a:r>
            <a:endParaRPr lang="ru-RU" sz="4400" dirty="0"/>
          </a:p>
        </p:txBody>
      </p:sp>
      <p:sp>
        <p:nvSpPr>
          <p:cNvPr id="3" name="Объект 2"/>
          <p:cNvSpPr>
            <a:spLocks noGrp="1"/>
          </p:cNvSpPr>
          <p:nvPr>
            <p:ph idx="1"/>
          </p:nvPr>
        </p:nvSpPr>
        <p:spPr>
          <a:xfrm>
            <a:off x="446856" y="1844824"/>
            <a:ext cx="8229600" cy="4568825"/>
          </a:xfrm>
        </p:spPr>
        <p:txBody>
          <a:bodyPr/>
          <a:lstStyle/>
          <a:p>
            <a:r>
              <a:rPr lang="ru-RU" sz="2800" dirty="0"/>
              <a:t>Фанаты фитнеса должны помнить о выдающихся мочегонных свойствах кофеина. Это значит, что после тренировки энергетический напиток пить нельзя, ведь в процессе тренировки мы и так теряем много жидкости.</a:t>
            </a:r>
          </a:p>
          <a:p>
            <a:r>
              <a:rPr lang="ru-RU" sz="2800" dirty="0"/>
              <a:t>В случае превышения допустимой дозы не исключены побочные эффекты: тахикардия, психомоторное возбуждение, повышенная нервозность, депрессия.</a:t>
            </a:r>
          </a:p>
        </p:txBody>
      </p:sp>
    </p:spTree>
    <p:extLst>
      <p:ext uri="{BB962C8B-B14F-4D97-AF65-F5344CB8AC3E}">
        <p14:creationId xmlns:p14="http://schemas.microsoft.com/office/powerpoint/2010/main" val="893551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Факты «за» энергетических </a:t>
            </a:r>
            <a:r>
              <a:rPr lang="ru-RU" dirty="0" smtClean="0">
                <a:effectLst/>
              </a:rPr>
              <a:t>напитков</a:t>
            </a:r>
            <a:endParaRPr lang="ru-RU" dirty="0"/>
          </a:p>
        </p:txBody>
      </p:sp>
      <p:sp>
        <p:nvSpPr>
          <p:cNvPr id="3" name="Объект 2"/>
          <p:cNvSpPr>
            <a:spLocks noGrp="1"/>
          </p:cNvSpPr>
          <p:nvPr>
            <p:ph idx="1"/>
          </p:nvPr>
        </p:nvSpPr>
        <p:spPr/>
        <p:txBody>
          <a:bodyPr/>
          <a:lstStyle/>
          <a:p>
            <a:r>
              <a:rPr lang="ru-RU" sz="1800" dirty="0"/>
              <a:t>- Если вам просто необходимо взбодриться или активизировать работу мозга, энергетики отлично подходят для этих целей.</a:t>
            </a:r>
          </a:p>
          <a:p>
            <a:r>
              <a:rPr lang="ru-RU" sz="1800" dirty="0"/>
              <a:t>- Вы можете найти напиток соответственно своим потребностям. </a:t>
            </a:r>
            <a:r>
              <a:rPr lang="ru-RU" sz="1800" dirty="0" err="1"/>
              <a:t>Энерготоники</a:t>
            </a:r>
            <a:r>
              <a:rPr lang="ru-RU" sz="1800" dirty="0"/>
              <a:t> делятся на группы для людей с разными потребностями: в одних больше кофеина, в других — витаминов и углеводов. "Кофейные" напитки подходят заядлым </a:t>
            </a:r>
            <a:r>
              <a:rPr lang="ru-RU" sz="1800" dirty="0" err="1"/>
              <a:t>трудоголикам</a:t>
            </a:r>
            <a:r>
              <a:rPr lang="ru-RU" sz="1800" dirty="0"/>
              <a:t> и студентам, которые работают или занимаются по ночам, а "витаминно-углеводные" — активным людям, предпочитающим проводить свободное время в спортзале.</a:t>
            </a:r>
          </a:p>
          <a:p>
            <a:r>
              <a:rPr lang="ru-RU" sz="1800" dirty="0"/>
              <a:t>- В энергетиках есть комплекс витаминов и глюкоза. О пользе витаминов говорить не приходится. Глюкоза быстро всасывается в кровь, включается в окислительные процессы и доставляет энергию к мышцам, мозгу и другим жизненно важным органам.</a:t>
            </a:r>
          </a:p>
          <a:p>
            <a:r>
              <a:rPr lang="ru-RU" sz="1800" dirty="0"/>
              <a:t>- Эффект от принятия кофе действует 1-2 часа, от энергетиков – 3-4. Кроме того, почти все энергетики газированные, что ускоряет их воздействие – это третье отличие от кофе.</a:t>
            </a:r>
          </a:p>
          <a:p>
            <a:r>
              <a:rPr lang="ru-RU" sz="1800" dirty="0"/>
              <a:t>- Упаковка позволяет употреблять энергетики в любых ситуациях (</a:t>
            </a:r>
            <a:r>
              <a:rPr lang="ru-RU" sz="1800" dirty="0" err="1"/>
              <a:t>танцпол</a:t>
            </a:r>
            <a:r>
              <a:rPr lang="ru-RU" sz="1800" dirty="0"/>
              <a:t>, автомобиль), что не всегда возможно с тем же кофе или чаем</a:t>
            </a:r>
            <a:r>
              <a:rPr lang="ru-RU" sz="1800" dirty="0" smtClean="0"/>
              <a:t>.</a:t>
            </a:r>
            <a:endParaRPr lang="ru-RU" sz="1800" dirty="0"/>
          </a:p>
        </p:txBody>
      </p:sp>
    </p:spTree>
    <p:extLst>
      <p:ext uri="{BB962C8B-B14F-4D97-AF65-F5344CB8AC3E}">
        <p14:creationId xmlns:p14="http://schemas.microsoft.com/office/powerpoint/2010/main" val="3094225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Факты </a:t>
            </a:r>
            <a:r>
              <a:rPr lang="ru-RU" dirty="0" smtClean="0">
                <a:effectLst/>
              </a:rPr>
              <a:t>«против» </a:t>
            </a:r>
            <a:r>
              <a:rPr lang="ru-RU" dirty="0">
                <a:effectLst/>
              </a:rPr>
              <a:t>энергетических </a:t>
            </a:r>
            <a:r>
              <a:rPr lang="ru-RU" dirty="0" smtClean="0">
                <a:effectLst/>
              </a:rPr>
              <a:t>напитков</a:t>
            </a:r>
            <a:endParaRPr lang="ru-RU" dirty="0"/>
          </a:p>
        </p:txBody>
      </p:sp>
      <p:sp>
        <p:nvSpPr>
          <p:cNvPr id="3" name="Объект 2"/>
          <p:cNvSpPr>
            <a:spLocks noGrp="1"/>
          </p:cNvSpPr>
          <p:nvPr>
            <p:ph idx="1"/>
          </p:nvPr>
        </p:nvSpPr>
        <p:spPr/>
        <p:txBody>
          <a:bodyPr/>
          <a:lstStyle/>
          <a:p>
            <a:pPr lvl="0"/>
            <a:r>
              <a:rPr lang="ru-RU" sz="1800" dirty="0"/>
              <a:t>дети до 18 лет. Вред энергетиков для подростков и маленьких детей очень существенен, так как все системы их организма еще не окрепшие, а сердце находится в состоянии роста, поэтому возможен летальный исход;</a:t>
            </a:r>
          </a:p>
          <a:p>
            <a:r>
              <a:rPr lang="ru-RU" sz="1800" dirty="0"/>
              <a:t>люди с серьёзными болезнями, такими как гипертония, сахарный диабет, гастрит или язва желудка, </a:t>
            </a:r>
            <a:r>
              <a:rPr lang="ru-RU" sz="1800" dirty="0" smtClean="0"/>
              <a:t>хроническая </a:t>
            </a:r>
            <a:r>
              <a:rPr lang="ru-RU" sz="1800" dirty="0"/>
              <a:t>депрессия и т. д</a:t>
            </a:r>
            <a:r>
              <a:rPr lang="ru-RU" sz="1800" dirty="0" smtClean="0"/>
              <a:t>.</a:t>
            </a:r>
          </a:p>
          <a:p>
            <a:r>
              <a:rPr lang="ru-RU" sz="1800" dirty="0"/>
              <a:t>Напитки можно употреблять строго дозировано. </a:t>
            </a:r>
            <a:r>
              <a:rPr lang="ru-RU" sz="1800" b="1" i="1" dirty="0"/>
              <a:t>Максимум – 2 банки в день.</a:t>
            </a:r>
            <a:r>
              <a:rPr lang="ru-RU" sz="1800" dirty="0"/>
              <a:t> В результате употребления напитка сверх нормы возможно значительное повышение артериального давления или уровня сахара в крови.</a:t>
            </a:r>
          </a:p>
          <a:p>
            <a:r>
              <a:rPr lang="ru-RU" sz="1800" dirty="0"/>
              <a:t>- Во Франции, Дании и Норвегии "энергетики" запрещены к продаже в продовольственных магазинах, они продаются только в аптеках, так как считаются лекарственным средством. А недавно власти Швеции начали расследование смертей трех человек, якобы наступивших после употребления энергетических напитков.</a:t>
            </a:r>
          </a:p>
          <a:p>
            <a:r>
              <a:rPr lang="ru-RU" sz="1800" dirty="0"/>
              <a:t>- Витамины, содержащиеся в </a:t>
            </a:r>
            <a:r>
              <a:rPr lang="ru-RU" sz="1800" dirty="0" err="1"/>
              <a:t>энерготониках</a:t>
            </a:r>
            <a:r>
              <a:rPr lang="ru-RU" sz="1800" dirty="0"/>
              <a:t>, не могут заменить </a:t>
            </a:r>
            <a:r>
              <a:rPr lang="ru-RU" sz="1800" dirty="0" err="1"/>
              <a:t>мультивитаминный</a:t>
            </a:r>
            <a:r>
              <a:rPr lang="ru-RU" sz="1800" dirty="0"/>
              <a:t> комплекс.</a:t>
            </a:r>
          </a:p>
          <a:p>
            <a:r>
              <a:rPr lang="ru-RU" sz="1800" dirty="0"/>
              <a:t>- Люди, имеющие проблемы с давлением или сердцем, должны избегать этих напитков.</a:t>
            </a:r>
          </a:p>
        </p:txBody>
      </p:sp>
    </p:spTree>
    <p:extLst>
      <p:ext uri="{BB962C8B-B14F-4D97-AF65-F5344CB8AC3E}">
        <p14:creationId xmlns:p14="http://schemas.microsoft.com/office/powerpoint/2010/main" val="2954540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19256" cy="1143000"/>
          </a:xfrm>
        </p:spPr>
        <p:txBody>
          <a:bodyPr/>
          <a:lstStyle/>
          <a:p>
            <a:r>
              <a:rPr lang="ru-RU" dirty="0">
                <a:effectLst/>
              </a:rPr>
              <a:t>Факты </a:t>
            </a:r>
            <a:r>
              <a:rPr lang="ru-RU" dirty="0" smtClean="0">
                <a:effectLst/>
              </a:rPr>
              <a:t>«против» </a:t>
            </a:r>
            <a:r>
              <a:rPr lang="ru-RU" dirty="0">
                <a:effectLst/>
              </a:rPr>
              <a:t>энергетических </a:t>
            </a:r>
            <a:r>
              <a:rPr lang="ru-RU" dirty="0" smtClean="0">
                <a:effectLst/>
              </a:rPr>
              <a:t>напитков</a:t>
            </a:r>
            <a:endParaRPr lang="ru-RU" dirty="0"/>
          </a:p>
        </p:txBody>
      </p:sp>
      <p:sp>
        <p:nvSpPr>
          <p:cNvPr id="3" name="Объект 2"/>
          <p:cNvSpPr>
            <a:spLocks noGrp="1"/>
          </p:cNvSpPr>
          <p:nvPr>
            <p:ph idx="1"/>
          </p:nvPr>
        </p:nvSpPr>
        <p:spPr>
          <a:xfrm>
            <a:off x="473786" y="1418192"/>
            <a:ext cx="8229600" cy="4568825"/>
          </a:xfrm>
        </p:spPr>
        <p:txBody>
          <a:bodyPr/>
          <a:lstStyle/>
          <a:p>
            <a:r>
              <a:rPr lang="ru-RU" sz="1800" dirty="0"/>
              <a:t>- Мнение, что тоник насыщает энергией, абсолютно неправомерно. Содержимое банки, как ключ, открывает дверь к внутренним резервам организма. Иными словами – банка не дает энергии, она высасывает ее из тебя. </a:t>
            </a:r>
            <a:r>
              <a:rPr lang="ru-RU" sz="1800" b="1" i="1" dirty="0"/>
              <a:t>Человек использует свои собственные ресурсы, а проще говоря, берет их у себя взаймы.</a:t>
            </a:r>
            <a:r>
              <a:rPr lang="ru-RU" sz="1800" dirty="0"/>
              <a:t> Долг, разумеется, рано или поздно приходится возвращать, расплачиваясь усталостью, бессонницей, раздражительностью и депрессией.</a:t>
            </a:r>
          </a:p>
          <a:p>
            <a:r>
              <a:rPr lang="ru-RU" sz="1800" dirty="0"/>
              <a:t>- Кофеин, содержащийся в тониках, как и всякий стимулирующий препарат, истощает нервную систему. Эффект от него длится в среднем от трех до пяти часов – после чего организму требуется передышка. Кроме того, кофеин вызывает привыкание.</a:t>
            </a:r>
          </a:p>
          <a:p>
            <a:r>
              <a:rPr lang="ru-RU" sz="1800" dirty="0"/>
              <a:t>- Энергетик, как напиток, содержащий сахар и кофеин, небезопасен для молодого организма.</a:t>
            </a:r>
          </a:p>
          <a:p>
            <a:r>
              <a:rPr lang="ru-RU" sz="1800" dirty="0"/>
              <a:t>- Многие энергетические напитки содержат в большом количестве витамин В, который способен вызывать учащенное сердцебиение и дрожь в руках и ногах.</a:t>
            </a:r>
          </a:p>
          <a:p>
            <a:r>
              <a:rPr lang="ru-RU" sz="1800" dirty="0"/>
              <a:t>- Любителям фитнеса стоит запомнить, что кофеин - хорошее мочегонное средство. А значит, употреблять напиток после тренировки, во время которой мы теряем воду, нельзя.</a:t>
            </a:r>
          </a:p>
          <a:p>
            <a:pPr lvl="0"/>
            <a:endParaRPr lang="ru-RU" sz="1800" dirty="0"/>
          </a:p>
        </p:txBody>
      </p:sp>
    </p:spTree>
    <p:extLst>
      <p:ext uri="{BB962C8B-B14F-4D97-AF65-F5344CB8AC3E}">
        <p14:creationId xmlns:p14="http://schemas.microsoft.com/office/powerpoint/2010/main" val="3349367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19256" cy="1143000"/>
          </a:xfrm>
        </p:spPr>
        <p:txBody>
          <a:bodyPr/>
          <a:lstStyle/>
          <a:p>
            <a:r>
              <a:rPr lang="ru-RU" dirty="0">
                <a:effectLst/>
              </a:rPr>
              <a:t>Факты </a:t>
            </a:r>
            <a:r>
              <a:rPr lang="ru-RU" dirty="0" smtClean="0">
                <a:effectLst/>
              </a:rPr>
              <a:t>«против» </a:t>
            </a:r>
            <a:r>
              <a:rPr lang="ru-RU" dirty="0">
                <a:effectLst/>
              </a:rPr>
              <a:t>энергетических </a:t>
            </a:r>
            <a:r>
              <a:rPr lang="ru-RU" dirty="0" smtClean="0">
                <a:effectLst/>
              </a:rPr>
              <a:t>напитков</a:t>
            </a:r>
            <a:endParaRPr lang="ru-RU" dirty="0"/>
          </a:p>
        </p:txBody>
      </p:sp>
      <p:sp>
        <p:nvSpPr>
          <p:cNvPr id="3" name="Объект 2"/>
          <p:cNvSpPr>
            <a:spLocks noGrp="1"/>
          </p:cNvSpPr>
          <p:nvPr>
            <p:ph idx="1"/>
          </p:nvPr>
        </p:nvSpPr>
        <p:spPr>
          <a:xfrm>
            <a:off x="473786" y="1956519"/>
            <a:ext cx="8229600" cy="4568825"/>
          </a:xfrm>
        </p:spPr>
        <p:txBody>
          <a:bodyPr/>
          <a:lstStyle/>
          <a:p>
            <a:r>
              <a:rPr lang="ru-RU" sz="1800" dirty="0"/>
              <a:t>- В случае передозировки возможны побочные эффекты: тахикардия, психомоторное возбуждение, нервозность, депрессивное состояние.</a:t>
            </a:r>
          </a:p>
          <a:p>
            <a:r>
              <a:rPr lang="ru-RU" sz="1800" dirty="0"/>
              <a:t>- Тоники содержат таурин и </a:t>
            </a:r>
            <a:r>
              <a:rPr lang="ru-RU" sz="1800" dirty="0" err="1"/>
              <a:t>глюкуронолактон</a:t>
            </a:r>
            <a:r>
              <a:rPr lang="ru-RU" sz="1800" dirty="0"/>
              <a:t>. Содержание таурина в несколько раз выше, чем во всех остальных продуктах, количество </a:t>
            </a:r>
            <a:r>
              <a:rPr lang="ru-RU" sz="1800" dirty="0" err="1"/>
              <a:t>глюкуронолактона</a:t>
            </a:r>
            <a:r>
              <a:rPr lang="ru-RU" sz="1800" dirty="0"/>
              <a:t>, содержащееся в двух банках, может почти в 500 раз (!) превышать дневную дозу этого вещества. Как эти компоненты работают в таких дозах в нашем организме, неизвестно даже ученым. Непонятно, как они взаимодействуют и с кофеином. Именно поэтому эксперты Научного комитета по пище Европейского союза официально заявляют, что </a:t>
            </a:r>
            <a:r>
              <a:rPr lang="ru-RU" sz="1800" b="1" i="1" dirty="0"/>
              <a:t>безопасность использования в таких дозах таурина и </a:t>
            </a:r>
            <a:r>
              <a:rPr lang="ru-RU" sz="1800" b="1" i="1" dirty="0" err="1"/>
              <a:t>глюкуронолактона</a:t>
            </a:r>
            <a:r>
              <a:rPr lang="ru-RU" sz="1800" b="1" i="1" dirty="0"/>
              <a:t> не установлена и для этого необходимы дальнейшие изучения.</a:t>
            </a:r>
            <a:endParaRPr lang="ru-RU" sz="1800" dirty="0"/>
          </a:p>
          <a:p>
            <a:pPr lvl="0"/>
            <a:endParaRPr lang="ru-RU" sz="1800" dirty="0"/>
          </a:p>
        </p:txBody>
      </p:sp>
    </p:spTree>
    <p:extLst>
      <p:ext uri="{BB962C8B-B14F-4D97-AF65-F5344CB8AC3E}">
        <p14:creationId xmlns:p14="http://schemas.microsoft.com/office/powerpoint/2010/main" val="2072572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552450"/>
            <a:ext cx="5753100" cy="5753100"/>
          </a:xfrm>
          <a:prstGeom prst="rect">
            <a:avLst/>
          </a:prstGeom>
        </p:spPr>
      </p:pic>
    </p:spTree>
    <p:extLst>
      <p:ext uri="{BB962C8B-B14F-4D97-AF65-F5344CB8AC3E}">
        <p14:creationId xmlns:p14="http://schemas.microsoft.com/office/powerpoint/2010/main" val="4227071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Правила употребления энергетических напитков</a:t>
            </a:r>
            <a:endParaRPr lang="ru-RU" dirty="0"/>
          </a:p>
        </p:txBody>
      </p:sp>
      <p:sp>
        <p:nvSpPr>
          <p:cNvPr id="3" name="Объект 2"/>
          <p:cNvSpPr>
            <a:spLocks noGrp="1"/>
          </p:cNvSpPr>
          <p:nvPr>
            <p:ph idx="1"/>
          </p:nvPr>
        </p:nvSpPr>
        <p:spPr/>
        <p:txBody>
          <a:bodyPr/>
          <a:lstStyle/>
          <a:p>
            <a:r>
              <a:rPr lang="ru-RU" sz="1800" dirty="0"/>
              <a:t>Не превышайте суточную дозу кофеина - т.е. не пейте больше двух банок напитка. Ресурсы организма уже исчерпаны, а потому вместо желаемого эффекта вы ощутите побочные действия.</a:t>
            </a:r>
          </a:p>
          <a:p>
            <a:r>
              <a:rPr lang="ru-RU" sz="1800" dirty="0"/>
              <a:t>Когда прекращается действие напитка, организм нуждается в отдыхе для восстановления ресурсов.</a:t>
            </a:r>
          </a:p>
          <a:p>
            <a:r>
              <a:rPr lang="ru-RU" sz="1800" dirty="0"/>
              <a:t>Не пейте энергетические напитки после спортивной тренировки - как спорт, так и напитки повышают кровяное давление.</a:t>
            </a:r>
          </a:p>
          <a:p>
            <a:r>
              <a:rPr lang="ru-RU" sz="1800" dirty="0"/>
              <a:t>Энергетические напитки противопоказаны беременным женщинам, детям, подросткам, пожилым людям, людям, страдающим от гипертонии, сердечно-сосудистых заболеваний, глаукомы, расстройств сна, повышенной возбудимости и чувствительности к кофеину.</a:t>
            </a:r>
          </a:p>
          <a:p>
            <a:r>
              <a:rPr lang="ru-RU" sz="1800" dirty="0"/>
              <a:t>Кофеин выводится из крови через 3 - 5 часов, да и то лишь половина. Поэтому на протяжении 3-5 часов после употребления энергетиков воздерживайтесь от чая, кофе и других напитков, содержащих кофеин (чай, кофе). За это время половина кофеина, полученного с коктейлем, выводится из крови. Если вы проигнорируете эту рекомендацию, то превысите дозу, и последствия могут оказаться весьма плачевными.</a:t>
            </a:r>
          </a:p>
          <a:p>
            <a:endParaRPr lang="ru-RU" sz="1800" dirty="0"/>
          </a:p>
        </p:txBody>
      </p:sp>
    </p:spTree>
    <p:extLst>
      <p:ext uri="{BB962C8B-B14F-4D97-AF65-F5344CB8AC3E}">
        <p14:creationId xmlns:p14="http://schemas.microsoft.com/office/powerpoint/2010/main" val="324441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Правила употребления энергетических напитков</a:t>
            </a:r>
            <a:endParaRPr lang="ru-RU" dirty="0"/>
          </a:p>
        </p:txBody>
      </p:sp>
      <p:sp>
        <p:nvSpPr>
          <p:cNvPr id="3" name="Объект 2"/>
          <p:cNvSpPr>
            <a:spLocks noGrp="1"/>
          </p:cNvSpPr>
          <p:nvPr>
            <p:ph idx="1"/>
          </p:nvPr>
        </p:nvSpPr>
        <p:spPr>
          <a:xfrm>
            <a:off x="446856" y="1916832"/>
            <a:ext cx="8229600" cy="4568825"/>
          </a:xfrm>
        </p:spPr>
        <p:txBody>
          <a:bodyPr/>
          <a:lstStyle/>
          <a:p>
            <a:r>
              <a:rPr lang="ru-RU" sz="1800" dirty="0"/>
              <a:t>Многие напитки высококалорийны. Энергетические напитки следует употреблять только перед тренировкой, а не после нее.</a:t>
            </a:r>
          </a:p>
          <a:p>
            <a:r>
              <a:rPr lang="ru-RU" sz="1800" dirty="0"/>
              <a:t>Энергетические напитки ни в коем случае нельзя смешивать с алкоголем (что часто делают завсегдатаи клубов). Кофеин повышает давление, а алкоголь еще более усиливает его действие. Результат - малопривлекательная перспектива гипертонического криза в очень скором времени.</a:t>
            </a:r>
          </a:p>
          <a:p>
            <a:r>
              <a:rPr lang="ru-RU" sz="1800" dirty="0"/>
              <a:t>По мнению медиков, энергетические напитки – не более чем витаминные заменители кофе, но только более опасные для здоровья. Фруктовые соки и глюкоза, содержащиеся во многих других продуктах, оказывают подобное действие. Так что выбирайте – пить энергетические напитки, или нет. Или лучше отдать предпочтение чашке кофе с любимой шоколадкой?</a:t>
            </a:r>
          </a:p>
          <a:p>
            <a:endParaRPr lang="ru-RU" sz="1800" dirty="0"/>
          </a:p>
        </p:txBody>
      </p:sp>
    </p:spTree>
    <p:extLst>
      <p:ext uri="{BB962C8B-B14F-4D97-AF65-F5344CB8AC3E}">
        <p14:creationId xmlns:p14="http://schemas.microsoft.com/office/powerpoint/2010/main" val="211997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ru-RU" altLang="ru-RU" smtClean="0">
                <a:solidFill>
                  <a:schemeClr val="bg2"/>
                </a:solidFill>
              </a:rPr>
              <a:t>К чему пришли</a:t>
            </a:r>
          </a:p>
        </p:txBody>
      </p:sp>
      <p:sp>
        <p:nvSpPr>
          <p:cNvPr id="9219" name="Rectangle 3"/>
          <p:cNvSpPr>
            <a:spLocks noGrp="1" noChangeArrowheads="1"/>
          </p:cNvSpPr>
          <p:nvPr>
            <p:ph idx="1"/>
          </p:nvPr>
        </p:nvSpPr>
        <p:spPr>
          <a:xfrm>
            <a:off x="539750" y="1773238"/>
            <a:ext cx="8229600" cy="4906962"/>
          </a:xfrm>
        </p:spPr>
        <p:txBody>
          <a:bodyPr/>
          <a:lstStyle/>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Появилась мода на парение (вейпинг)</a:t>
            </a:r>
          </a:p>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Увеличилось общее количество курильщиков, которые впоследствии возвращаются или переходят на сигареты</a:t>
            </a:r>
          </a:p>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Увеличилось количество курящих детей</a:t>
            </a:r>
          </a:p>
          <a:p>
            <a:pPr eaLnBrk="1" hangingPunct="1">
              <a:lnSpc>
                <a:spcPct val="90000"/>
              </a:lnSpc>
            </a:pPr>
            <a:endParaRPr lang="ru-RU" altLang="ru-RU" smtClean="0">
              <a:solidFill>
                <a:schemeClr val="bg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effectLst/>
              </a:rPr>
              <a:t>Симптомы передозировки бодрящими напитками</a:t>
            </a:r>
            <a:endParaRPr lang="ru-RU" sz="4800" dirty="0"/>
          </a:p>
        </p:txBody>
      </p:sp>
      <p:sp>
        <p:nvSpPr>
          <p:cNvPr id="3" name="Объект 2"/>
          <p:cNvSpPr>
            <a:spLocks noGrp="1"/>
          </p:cNvSpPr>
          <p:nvPr>
            <p:ph idx="1"/>
          </p:nvPr>
        </p:nvSpPr>
        <p:spPr/>
        <p:txBody>
          <a:bodyPr/>
          <a:lstStyle/>
          <a:p>
            <a:pPr lvl="0"/>
            <a:r>
              <a:rPr lang="ru-RU" sz="2000" dirty="0"/>
              <a:t>покраснение кожных покровов;</a:t>
            </a:r>
          </a:p>
          <a:p>
            <a:pPr lvl="0"/>
            <a:r>
              <a:rPr lang="ru-RU" sz="2000" dirty="0"/>
              <a:t>повышение давления;</a:t>
            </a:r>
          </a:p>
          <a:p>
            <a:pPr lvl="0"/>
            <a:r>
              <a:rPr lang="ru-RU" sz="2000" dirty="0"/>
              <a:t>дезориентация и тремор;</a:t>
            </a:r>
          </a:p>
          <a:p>
            <a:pPr lvl="0"/>
            <a:r>
              <a:rPr lang="ru-RU" sz="2000" dirty="0"/>
              <a:t>излишняя потливость;</a:t>
            </a:r>
          </a:p>
          <a:p>
            <a:pPr lvl="0"/>
            <a:r>
              <a:rPr lang="ru-RU" sz="2000" dirty="0"/>
              <a:t>бессонница;</a:t>
            </a:r>
          </a:p>
          <a:p>
            <a:pPr lvl="0"/>
            <a:r>
              <a:rPr lang="ru-RU" sz="2000" dirty="0"/>
              <a:t>агрессия по отношению к окружающим и излишняя раздражительность;</a:t>
            </a:r>
          </a:p>
          <a:p>
            <a:pPr lvl="0"/>
            <a:r>
              <a:rPr lang="ru-RU" sz="2000" dirty="0"/>
              <a:t>повторяющаяся диарея;</a:t>
            </a:r>
          </a:p>
          <a:p>
            <a:pPr lvl="0"/>
            <a:r>
              <a:rPr lang="ru-RU" sz="2000" dirty="0"/>
              <a:t>галлюцинации и заторможенность;</a:t>
            </a:r>
          </a:p>
          <a:p>
            <a:pPr lvl="0"/>
            <a:r>
              <a:rPr lang="ru-RU" sz="2000" dirty="0"/>
              <a:t>тахикардия;</a:t>
            </a:r>
          </a:p>
          <a:p>
            <a:pPr lvl="0"/>
            <a:r>
              <a:rPr lang="ru-RU" sz="2000" dirty="0"/>
              <a:t>сухость губ, повышенное мочеиспускание, что говорит об обезвоживании;</a:t>
            </a:r>
          </a:p>
          <a:p>
            <a:pPr lvl="0"/>
            <a:r>
              <a:rPr lang="ru-RU" sz="2000" dirty="0"/>
              <a:t>обморок.</a:t>
            </a:r>
          </a:p>
          <a:p>
            <a:endParaRPr lang="ru-RU" sz="2000" dirty="0"/>
          </a:p>
        </p:txBody>
      </p:sp>
    </p:spTree>
    <p:extLst>
      <p:ext uri="{BB962C8B-B14F-4D97-AF65-F5344CB8AC3E}">
        <p14:creationId xmlns:p14="http://schemas.microsoft.com/office/powerpoint/2010/main" val="2824646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Напоследок</a:t>
            </a:r>
            <a:endParaRPr lang="ru-RU" dirty="0"/>
          </a:p>
        </p:txBody>
      </p:sp>
      <p:sp>
        <p:nvSpPr>
          <p:cNvPr id="3" name="Объект 2"/>
          <p:cNvSpPr>
            <a:spLocks noGrp="1"/>
          </p:cNvSpPr>
          <p:nvPr>
            <p:ph idx="1"/>
          </p:nvPr>
        </p:nvSpPr>
        <p:spPr/>
        <p:txBody>
          <a:bodyPr/>
          <a:lstStyle/>
          <a:p>
            <a:r>
              <a:rPr lang="ru-RU" sz="2400" dirty="0"/>
              <a:t>Напоследок хочется сказать, что не только энергетики повышают производительность и возвращают бодрость. Иногда, для того чтобы чувствовать себя полным сил, достаточно сменить рацион, есть больше зелени и фруктов, заняться спортом и пить достаточно воды. Именно эти факторы способствуют улучшению общего состояния. </a:t>
            </a:r>
            <a:r>
              <a:rPr lang="ru-RU" sz="2400" b="1" dirty="0"/>
              <a:t>Черпать же силы из энергетика лучше только тогда, когда присутствует острая необходимость.</a:t>
            </a:r>
            <a:r>
              <a:rPr lang="ru-RU" sz="2400" dirty="0"/>
              <a:t> В ситуациях, когда можно обойтись без него, стоит выбрать иной путь, учитывая, как энергетик влияет на организм.</a:t>
            </a:r>
          </a:p>
          <a:p>
            <a:endParaRPr lang="ru-RU" sz="2400" dirty="0"/>
          </a:p>
        </p:txBody>
      </p:sp>
    </p:spTree>
    <p:extLst>
      <p:ext uri="{BB962C8B-B14F-4D97-AF65-F5344CB8AC3E}">
        <p14:creationId xmlns:p14="http://schemas.microsoft.com/office/powerpoint/2010/main" val="2491491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68313" y="1916113"/>
            <a:ext cx="8229600" cy="1668462"/>
          </a:xfrm>
        </p:spPr>
        <p:txBody>
          <a:bodyPr/>
          <a:lstStyle/>
          <a:p>
            <a:pPr algn="ctr" eaLnBrk="1" hangingPunct="1">
              <a:buFontTx/>
              <a:buNone/>
            </a:pPr>
            <a:r>
              <a:rPr lang="ru-RU" altLang="ru-RU" sz="8000" smtClean="0">
                <a:solidFill>
                  <a:schemeClr val="bg2"/>
                </a:solidFill>
              </a:rPr>
              <a:t>Спасибо за внимание!</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634082"/>
          </a:xfrm>
        </p:spPr>
        <p:txBody>
          <a:bodyPr/>
          <a:lstStyle/>
          <a:p>
            <a:pPr>
              <a:defRPr/>
            </a:pPr>
            <a:r>
              <a:rPr lang="ru-RU" smtClean="0"/>
              <a:t>Список источников</a:t>
            </a:r>
            <a:endParaRPr lang="ru-RU"/>
          </a:p>
        </p:txBody>
      </p:sp>
      <p:sp>
        <p:nvSpPr>
          <p:cNvPr id="38915" name="Объект 2"/>
          <p:cNvSpPr>
            <a:spLocks noGrp="1"/>
          </p:cNvSpPr>
          <p:nvPr>
            <p:ph idx="1"/>
          </p:nvPr>
        </p:nvSpPr>
        <p:spPr>
          <a:xfrm>
            <a:off x="468313" y="908050"/>
            <a:ext cx="8218487" cy="5218113"/>
          </a:xfrm>
        </p:spPr>
        <p:txBody>
          <a:bodyPr/>
          <a:lstStyle/>
          <a:p>
            <a:pPr marL="457200" indent="-457200">
              <a:buFont typeface="Calibri" pitchFamily="34" charset="0"/>
              <a:buAutoNum type="arabicPeriod"/>
            </a:pPr>
            <a:r>
              <a:rPr lang="en-US" sz="2400" smtClean="0">
                <a:hlinkClick r:id="rId2"/>
              </a:rPr>
              <a:t>https://ru.wikipedia.org/wiki/</a:t>
            </a:r>
            <a:r>
              <a:rPr lang="ru-RU" sz="2400" smtClean="0">
                <a:hlinkClick r:id="rId2"/>
              </a:rPr>
              <a:t>Электронная_сигарета</a:t>
            </a:r>
            <a:endParaRPr lang="ru-RU" sz="2400" smtClean="0"/>
          </a:p>
          <a:p>
            <a:pPr marL="457200" indent="-457200">
              <a:buFont typeface="Calibri" pitchFamily="34" charset="0"/>
              <a:buAutoNum type="arabicPeriod"/>
            </a:pPr>
            <a:r>
              <a:rPr lang="en-US" sz="2400" smtClean="0">
                <a:hlinkClick r:id="rId3"/>
              </a:rPr>
              <a:t>https://thequestion.ru/questions/71738/kakov-realnyi-vred-elektronnykh-sigaret</a:t>
            </a:r>
            <a:endParaRPr lang="ru-RU" sz="2400" smtClean="0"/>
          </a:p>
          <a:p>
            <a:pPr marL="457200" indent="-457200">
              <a:buFont typeface="Calibri" pitchFamily="34" charset="0"/>
              <a:buAutoNum type="arabicPeriod"/>
            </a:pPr>
            <a:r>
              <a:rPr lang="en-US" sz="2400" smtClean="0">
                <a:hlinkClick r:id="rId4"/>
              </a:rPr>
              <a:t>https://vipmag.by/stati_ob_elektronnykh_sigaretakh/vredna_li_elektronnaya_sigareta1_id21216/</a:t>
            </a:r>
            <a:endParaRPr lang="ru-RU" sz="2400" smtClean="0"/>
          </a:p>
          <a:p>
            <a:pPr marL="457200" indent="-457200">
              <a:buFont typeface="Calibri" pitchFamily="34" charset="0"/>
              <a:buAutoNum type="arabicPeriod"/>
            </a:pPr>
            <a:r>
              <a:rPr lang="en-US" sz="2400" smtClean="0">
                <a:hlinkClick r:id="rId5"/>
              </a:rPr>
              <a:t>http://www.polymia.by/wp-content/uploads/2016/08/213731-02.jpg</a:t>
            </a:r>
            <a:endParaRPr lang="ru-RU" sz="2400" smtClean="0"/>
          </a:p>
          <a:p>
            <a:pPr marL="457200" indent="-457200">
              <a:buFont typeface="Calibri" pitchFamily="34" charset="0"/>
              <a:buAutoNum type="arabicPeriod"/>
            </a:pPr>
            <a:r>
              <a:rPr lang="en-US" sz="2400" smtClean="0">
                <a:hlinkClick r:id="rId6"/>
              </a:rPr>
              <a:t>https://bez-zavisimostey.com/wp-content/uploads/2017/11/e-cigarette2-1024x549.jpg</a:t>
            </a:r>
            <a:endParaRPr lang="ru-RU" sz="2400" smtClean="0"/>
          </a:p>
          <a:p>
            <a:pPr marL="457200" indent="-457200">
              <a:buFont typeface="Calibri" pitchFamily="34" charset="0"/>
              <a:buAutoNum type="arabicPeriod"/>
            </a:pPr>
            <a:r>
              <a:rPr lang="en-US" sz="2400" smtClean="0">
                <a:hlinkClick r:id="rId7"/>
              </a:rPr>
              <a:t>http://kurinekuri.ru/imgarticles/20141223202040702.jpg</a:t>
            </a:r>
            <a:endParaRPr lang="ru-RU" sz="2400" smtClean="0"/>
          </a:p>
          <a:p>
            <a:pPr marL="457200" indent="-457200"/>
            <a:endParaRPr lang="ru-RU" sz="1600" smtClean="0"/>
          </a:p>
          <a:p>
            <a:pPr marL="457200" indent="-457200"/>
            <a:endParaRPr lang="ru-RU" sz="1100" smtClean="0"/>
          </a:p>
          <a:p>
            <a:pPr marL="457200" indent="-457200"/>
            <a:endParaRPr lang="ru-RU" sz="1100" smtClean="0"/>
          </a:p>
          <a:p>
            <a:pPr marL="457200" indent="-457200"/>
            <a:endParaRPr lang="ru-RU"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defRPr/>
            </a:pPr>
            <a:r>
              <a:rPr lang="ru-RU" altLang="ru-RU" sz="4000" smtClean="0">
                <a:solidFill>
                  <a:schemeClr val="bg2"/>
                </a:solidFill>
              </a:rPr>
              <a:t>Обман производителей сигарет</a:t>
            </a:r>
          </a:p>
        </p:txBody>
      </p:sp>
      <p:sp>
        <p:nvSpPr>
          <p:cNvPr id="10243" name="Rectangle 3"/>
          <p:cNvSpPr>
            <a:spLocks noGrp="1" noChangeArrowheads="1"/>
          </p:cNvSpPr>
          <p:nvPr>
            <p:ph idx="1"/>
          </p:nvPr>
        </p:nvSpPr>
        <p:spPr>
          <a:xfrm>
            <a:off x="395288" y="1557338"/>
            <a:ext cx="8229600" cy="4114800"/>
          </a:xfrm>
        </p:spPr>
        <p:txBody>
          <a:bodyPr/>
          <a:lstStyle/>
          <a:p>
            <a:pPr eaLnBrk="1" hangingPunct="1"/>
            <a:r>
              <a:rPr lang="ru-RU" altLang="ru-RU" smtClean="0">
                <a:solidFill>
                  <a:schemeClr val="bg2"/>
                </a:solidFill>
                <a:latin typeface="Times New Roman" pitchFamily="18" charset="0"/>
                <a:cs typeface="Times New Roman" pitchFamily="18" charset="0"/>
              </a:rPr>
              <a:t>Производителям сигарет выгодно убеждать всех людей, что парить не вредно, т.к. компании - производители получают огромные доходы от продаж сигарет!</a:t>
            </a:r>
          </a:p>
          <a:p>
            <a:pPr eaLnBrk="1" hangingPunct="1"/>
            <a:endParaRPr lang="ru-RU" altLang="ru-RU" smtClean="0">
              <a:solidFill>
                <a:schemeClr val="bg2"/>
              </a:solidFill>
              <a:latin typeface="Times New Roman" pitchFamily="18" charset="0"/>
              <a:cs typeface="Times New Roman" pitchFamily="18" charset="0"/>
            </a:endParaRPr>
          </a:p>
          <a:p>
            <a:pPr eaLnBrk="1" hangingPunct="1"/>
            <a:r>
              <a:rPr lang="ru-RU" altLang="ru-RU" smtClean="0">
                <a:solidFill>
                  <a:schemeClr val="bg2"/>
                </a:solidFill>
                <a:latin typeface="Times New Roman" pitchFamily="18" charset="0"/>
                <a:cs typeface="Times New Roman" pitchFamily="18" charset="0"/>
              </a:rPr>
              <a:t>Проводятся рекламные компании, поддерживающие миф безопасности вейпа, в том числе в сети Интернет.</a:t>
            </a:r>
          </a:p>
          <a:p>
            <a:pPr eaLnBrk="1" hangingPunct="1"/>
            <a:endParaRPr lang="ru-RU" altLang="ru-RU" sz="2800" smtClean="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5373688"/>
            <a:ext cx="8220075" cy="1343025"/>
          </a:xfrm>
        </p:spPr>
        <p:txBody>
          <a:bodyPr>
            <a:normAutofit/>
          </a:bodyPr>
          <a:lstStyle/>
          <a:p>
            <a:pPr eaLnBrk="1" hangingPunct="1">
              <a:defRPr/>
            </a:pPr>
            <a:r>
              <a:rPr lang="ru-RU" altLang="ru-RU" sz="4000" smtClean="0">
                <a:solidFill>
                  <a:schemeClr val="bg2"/>
                </a:solidFill>
              </a:rPr>
              <a:t>Что такое и чем опасен </a:t>
            </a:r>
            <a:r>
              <a:rPr lang="ru-RU" altLang="ru-RU" sz="4000" err="1" smtClean="0">
                <a:solidFill>
                  <a:schemeClr val="bg2"/>
                </a:solidFill>
              </a:rPr>
              <a:t>вейпинг</a:t>
            </a:r>
            <a:r>
              <a:rPr lang="ru-RU" altLang="ru-RU" sz="4000" smtClean="0">
                <a:solidFill>
                  <a:schemeClr val="bg2"/>
                </a:solidFill>
              </a:rPr>
              <a:t>. Давайте разберёмся!</a:t>
            </a:r>
          </a:p>
        </p:txBody>
      </p:sp>
      <p:pic>
        <p:nvPicPr>
          <p:cNvPr id="11267"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7993062"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547687"/>
          </a:xfrm>
        </p:spPr>
        <p:txBody>
          <a:bodyPr/>
          <a:lstStyle/>
          <a:p>
            <a:pPr eaLnBrk="1" hangingPunct="1">
              <a:defRPr/>
            </a:pPr>
            <a:r>
              <a:rPr lang="ru-RU" altLang="ru-RU" sz="4000" smtClean="0">
                <a:solidFill>
                  <a:schemeClr val="bg2"/>
                </a:solidFill>
              </a:rPr>
              <a:t>СОСТАВ СИГАРЕТЫ</a:t>
            </a:r>
          </a:p>
        </p:txBody>
      </p:sp>
      <p:sp>
        <p:nvSpPr>
          <p:cNvPr id="12291" name="Rectangle 3"/>
          <p:cNvSpPr>
            <a:spLocks noGrp="1" noChangeArrowheads="1"/>
          </p:cNvSpPr>
          <p:nvPr>
            <p:ph idx="1"/>
          </p:nvPr>
        </p:nvSpPr>
        <p:spPr/>
        <p:txBody>
          <a:bodyPr/>
          <a:lstStyle/>
          <a:p>
            <a:pPr eaLnBrk="1" hangingPunct="1"/>
            <a:endParaRPr lang="ru-RU" altLang="ru-RU" smtClean="0"/>
          </a:p>
        </p:txBody>
      </p:sp>
      <p:pic>
        <p:nvPicPr>
          <p:cNvPr id="12292" name="Picture 4" descr="f_4e0229f4258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8" y="692696"/>
            <a:ext cx="7993063"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dical-PowerPoint-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medical06</Template>
  <TotalTime>6087</TotalTime>
  <Words>2810</Words>
  <Application>Microsoft Office PowerPoint</Application>
  <PresentationFormat>Экран (4:3)</PresentationFormat>
  <Paragraphs>178</Paragraphs>
  <Slides>63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63</vt:i4>
      </vt:variant>
    </vt:vector>
  </HeadingPairs>
  <TitlesOfParts>
    <vt:vector size="69" baseType="lpstr">
      <vt:lpstr>Arial</vt:lpstr>
      <vt:lpstr>Calibri</vt:lpstr>
      <vt:lpstr>Microsoft New Tai Lue</vt:lpstr>
      <vt:lpstr>Tahoma</vt:lpstr>
      <vt:lpstr>Times New Roman</vt:lpstr>
      <vt:lpstr>Medical-PowerPoint-Template</vt:lpstr>
      <vt:lpstr>Вейпинг и курение</vt:lpstr>
      <vt:lpstr>Презентация PowerPoint</vt:lpstr>
      <vt:lpstr>Презентация PowerPoint</vt:lpstr>
      <vt:lpstr>Начнём с истории.  С чего всё началось</vt:lpstr>
      <vt:lpstr>Как продолжилось</vt:lpstr>
      <vt:lpstr>К чему пришли</vt:lpstr>
      <vt:lpstr>Обман производителей сигарет</vt:lpstr>
      <vt:lpstr>Что такое и чем опасен вейпинг. Давайте разберёмся!</vt:lpstr>
      <vt:lpstr>СОСТАВ СИГАРЕТЫ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Содержание  канцерогенов и токсинов</vt:lpstr>
      <vt:lpstr>ГЛИЦЕРИН</vt:lpstr>
      <vt:lpstr>НИКОТИН</vt:lpstr>
      <vt:lpstr>ПРОПИЛЕНГЛИКОЛЬ</vt:lpstr>
      <vt:lpstr>АРОМАТИЧЕСКИЕ ДОБАВКИ</vt:lpstr>
      <vt:lpstr>МЕТАЛЛЫ, В ЧАСТНОСТИ, НИКЕЛЬ</vt:lpstr>
      <vt:lpstr>Презентация PowerPoint</vt:lpstr>
      <vt:lpstr>Презентация PowerPoint</vt:lpstr>
      <vt:lpstr>Презентация PowerPoint</vt:lpstr>
      <vt:lpstr>Вред ароматических добавок без никотина</vt:lpstr>
      <vt:lpstr>Презентация PowerPoint</vt:lpstr>
      <vt:lpstr>Презентация PowerPoint</vt:lpstr>
      <vt:lpstr>Презентация PowerPoint</vt:lpstr>
      <vt:lpstr>Презентация PowerPoint</vt:lpstr>
      <vt:lpstr>МИФ 1   Помогают бросить курить? </vt:lpstr>
      <vt:lpstr>МИФ 2. БЕЗОПАСНЫ?   Электронные сигареты безвредны и их можно курить вместо обычных сигарет</vt:lpstr>
      <vt:lpstr>МИФ 3. БЕЗВРЕДНЫ?   ЭС безвредны для окружения, их можно курить там, где курить нельзя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"Энергетические напитки. Вред или польза!"</vt:lpstr>
      <vt:lpstr>Презентация PowerPoint</vt:lpstr>
      <vt:lpstr>Презентация PowerPoint</vt:lpstr>
      <vt:lpstr>Состав энергетических напитков</vt:lpstr>
      <vt:lpstr>Презентация PowerPoint</vt:lpstr>
      <vt:lpstr>Состав энергетических напитков</vt:lpstr>
      <vt:lpstr>Состав энергетических напитков</vt:lpstr>
      <vt:lpstr>Состав энергетических напитков</vt:lpstr>
      <vt:lpstr>Состав энергетических напитков</vt:lpstr>
      <vt:lpstr>Презентация PowerPoint</vt:lpstr>
      <vt:lpstr>Воздействие энергетических напитков на организм человека</vt:lpstr>
      <vt:lpstr>Воздействие энергетических напитков на организм человека</vt:lpstr>
      <vt:lpstr>Воздействие энергетических напитков на организм человека</vt:lpstr>
      <vt:lpstr>Факты «за» энергетических напитков</vt:lpstr>
      <vt:lpstr>Факты «против» энергетических напитков</vt:lpstr>
      <vt:lpstr>Факты «против» энергетических напитков</vt:lpstr>
      <vt:lpstr>Факты «против» энергетических напитков</vt:lpstr>
      <vt:lpstr>Презентация PowerPoint</vt:lpstr>
      <vt:lpstr>Правила употребления энергетических напитков</vt:lpstr>
      <vt:lpstr>Правила употребления энергетических напитков</vt:lpstr>
      <vt:lpstr>Симптомы передозировки бодрящими напитками</vt:lpstr>
      <vt:lpstr>Напоследок</vt:lpstr>
      <vt:lpstr>Презентация PowerPoint</vt:lpstr>
      <vt:lpstr>Список источников</vt:lpstr>
    </vt:vector>
  </TitlesOfParts>
  <Company>Горковская СОШ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Парение, вейпинг  и курение</dc:title>
  <dc:creator>Озерова Е.А.</dc:creator>
  <cp:keywords>Марк</cp:keywords>
  <cp:lastModifiedBy>admin</cp:lastModifiedBy>
  <cp:revision>30</cp:revision>
  <dcterms:created xsi:type="dcterms:W3CDTF">2017-01-18T15:32:30Z</dcterms:created>
  <dcterms:modified xsi:type="dcterms:W3CDTF">2025-03-03T05:48:16Z</dcterms:modified>
</cp:coreProperties>
</file>