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306" r:id="rId2"/>
    <p:sldId id="307" r:id="rId3"/>
    <p:sldId id="308" r:id="rId4"/>
    <p:sldId id="310" r:id="rId5"/>
    <p:sldId id="309" r:id="rId6"/>
    <p:sldId id="311" r:id="rId7"/>
    <p:sldId id="312" r:id="rId8"/>
    <p:sldId id="313" r:id="rId9"/>
    <p:sldId id="314" r:id="rId10"/>
    <p:sldId id="326" r:id="rId11"/>
    <p:sldId id="315" r:id="rId12"/>
    <p:sldId id="316" r:id="rId13"/>
    <p:sldId id="317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37" autoAdjust="0"/>
    <p:restoredTop sz="94660"/>
  </p:normalViewPr>
  <p:slideViewPr>
    <p:cSldViewPr>
      <p:cViewPr varScale="1">
        <p:scale>
          <a:sx n="110" d="100"/>
          <a:sy n="110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72345"/>
            <a:ext cx="7772400" cy="1470025"/>
          </a:xfrm>
        </p:spPr>
        <p:txBody>
          <a:bodyPr anchor="b"/>
          <a:lstStyle>
            <a:lvl1pPr>
              <a:defRPr lang="bs-Latn-BA" sz="5400" b="1" kern="1200" dirty="0">
                <a:ln w="19050">
                  <a:solidFill>
                    <a:schemeClr val="bg1"/>
                  </a:solidFill>
                </a:ln>
                <a:solidFill>
                  <a:schemeClr val="bg1"/>
                </a:solidFill>
                <a:latin typeface="Microsoft New Tai Lue" pitchFamily="34" charset="0"/>
                <a:ea typeface="+mj-ea"/>
                <a:cs typeface="Microsoft New Tai Lue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86944"/>
            <a:ext cx="6400800" cy="5040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bs-Latn-B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5F3C5-7582-4D6B-886D-E4858EE636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2000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FE9E3-C882-476B-A64A-B885C250F3B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4600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C6163-11B3-4678-854C-1B583F93868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168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/>
          <a:lstStyle>
            <a:lvl1pPr>
              <a:defRPr lang="bs-Latn-BA" sz="5400" b="1" kern="1200" dirty="0">
                <a:ln w="19050">
                  <a:solidFill>
                    <a:schemeClr val="bg1"/>
                  </a:solidFill>
                </a:ln>
                <a:solidFill>
                  <a:schemeClr val="bg1"/>
                </a:solidFill>
                <a:latin typeface="Microsoft New Tai Lue" pitchFamily="34" charset="0"/>
                <a:ea typeface="+mj-ea"/>
                <a:cs typeface="Microsoft New Tai Lue" pitchFamily="34" charset="0"/>
              </a:defRPr>
            </a:lvl1pPr>
          </a:lstStyle>
          <a:p>
            <a:r>
              <a:rPr lang="ru-RU"/>
              <a:t>Образец заголовка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1pPr>
            <a:lvl2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2pPr>
            <a:lvl3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3pPr>
            <a:lvl4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4pPr>
            <a:lvl5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5138" y="624840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2138" y="624840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61138" y="624840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Microsoft New Tai Lue" pitchFamily="34" charset="0"/>
                <a:cs typeface="Microsoft New Tai Lue" pitchFamily="34" charset="0"/>
              </a:defRPr>
            </a:lvl1pPr>
          </a:lstStyle>
          <a:p>
            <a:pPr>
              <a:defRPr/>
            </a:pPr>
            <a:fld id="{1B77C21D-020A-4674-8695-F55878CBE4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96331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bs-Latn-B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61048"/>
            <a:ext cx="7772400" cy="432048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3FD56-3376-4F0A-8F65-5591B9F843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455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852CC1-C712-4ECD-9245-DB52403A68C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9318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B73B9-A056-40C5-BDB4-1E55214DE1A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7233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69917-4C6F-4DB4-B6AB-7D3C8FF9BE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629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D5D2C-2298-4163-828C-CCD7C0C202E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111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3D647-85A4-4DB2-A054-FAF565AE9DC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6658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bs-Latn-B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7A087-B1C2-4CE4-9596-08086218AB0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9520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1143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ru-RU" altLang="ru-RU"/>
              <a:t>Образец заголовка</a:t>
            </a:r>
            <a:endParaRPr lang="bs-Latn-BA" altLang="ru-R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57338"/>
            <a:ext cx="8229600" cy="456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bs-Latn-BA" alt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372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3728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372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B5CCA2-83F1-40DB-ACE3-C8561CE501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6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bs-Latn-BA" sz="5400" b="1" kern="1200" dirty="0">
          <a:ln w="19050">
            <a:solidFill>
              <a:schemeClr val="bg1"/>
            </a:solidFill>
          </a:ln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New Tai Lue" pitchFamily="34" charset="0"/>
          <a:cs typeface="Microsoft New Tai Lue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Microsoft New Tai Lue" pitchFamily="34" charset="0"/>
          <a:ea typeface="Microsoft New Tai Lue" pitchFamily="34" charset="0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19256" cy="1143000"/>
          </a:xfrm>
        </p:spPr>
        <p:txBody>
          <a:bodyPr/>
          <a:lstStyle/>
          <a:p>
            <a:r>
              <a:rPr lang="ru-RU" dirty="0">
                <a:effectLst/>
              </a:rPr>
              <a:t>"Энергетические напитки.</a:t>
            </a:r>
            <a:br>
              <a:rPr lang="ru-RU" dirty="0">
                <a:effectLst/>
              </a:rPr>
            </a:br>
            <a:r>
              <a:rPr lang="ru-RU" dirty="0">
                <a:effectLst/>
              </a:rPr>
              <a:t>Вред или польза!"</a:t>
            </a:r>
            <a:endParaRPr lang="ru-RU" dirty="0"/>
          </a:p>
        </p:txBody>
      </p:sp>
      <p:pic>
        <p:nvPicPr>
          <p:cNvPr id="4" name="Рисунок 3" descr="https://i.ytimg.com/vi/xmC2Axmi1Kg/maxresdefault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357437"/>
            <a:ext cx="6768752" cy="39518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9033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704850"/>
            <a:ext cx="8572500" cy="544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60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/>
              </a:rPr>
              <a:t>Воздействие энергетических напитков на организм человека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Открывая очередную банку энергетического напитка, помните: сам по себе напиток не содержит ни капли какой-либо </a:t>
            </a:r>
            <a:r>
              <a:rPr lang="ru-RU" sz="2800" dirty="0" err="1"/>
              <a:t>суперэнергии</a:t>
            </a:r>
            <a:r>
              <a:rPr lang="ru-RU" sz="2800" dirty="0"/>
              <a:t>, а всего лишь использует резервную энергию вашего организма. По сути </a:t>
            </a:r>
            <a:r>
              <a:rPr lang="ru-RU" sz="2800" dirty="0" err="1"/>
              <a:t>энерготоник</a:t>
            </a:r>
            <a:r>
              <a:rPr lang="ru-RU" sz="2800" dirty="0"/>
              <a:t> пробуждает организм к запуску собственных энергетических ресурсов, но все, что будет выпито сверх меры (более двух банок за сутки), может навредить здоровью. По окончании действия </a:t>
            </a:r>
            <a:r>
              <a:rPr lang="ru-RU" sz="2800" dirty="0" err="1"/>
              <a:t>энерготоника</a:t>
            </a:r>
            <a:r>
              <a:rPr lang="ru-RU" sz="2800" dirty="0"/>
              <a:t> организму необходим отдых для восстановления ресурсов.</a:t>
            </a:r>
          </a:p>
        </p:txBody>
      </p:sp>
    </p:spTree>
    <p:extLst>
      <p:ext uri="{BB962C8B-B14F-4D97-AF65-F5344CB8AC3E}">
        <p14:creationId xmlns:p14="http://schemas.microsoft.com/office/powerpoint/2010/main" val="2234603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/>
              </a:rPr>
              <a:t>Воздействие энергетических напитков на организм человека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0984" y="1418192"/>
            <a:ext cx="8229600" cy="4568825"/>
          </a:xfrm>
        </p:spPr>
        <p:txBody>
          <a:bodyPr/>
          <a:lstStyle/>
          <a:p>
            <a:r>
              <a:rPr lang="ru-RU" sz="2800" dirty="0"/>
              <a:t>Как любой другой стимулятор, кофеин, который содержится в энергетических напитках, приводит к истощению нервной системы. Его действие сохраняется в среднем 3 – 5 часов, после чего организму нужен отдых. Кроме того, кофеин вызывает привыкание.</a:t>
            </a:r>
          </a:p>
          <a:p>
            <a:r>
              <a:rPr lang="ru-RU" sz="2800" dirty="0"/>
              <a:t>Энергетический напиток, содержащий сочетание глюкозы и кофеина, очень вреден для молодого организма.</a:t>
            </a:r>
          </a:p>
          <a:p>
            <a:r>
              <a:rPr lang="ru-RU" sz="2800" dirty="0"/>
              <a:t>Многие энергетические напитки содержат большое количество витамина В вызывающего учащенное сердцебиение и дрожь в конечностях.</a:t>
            </a:r>
          </a:p>
        </p:txBody>
      </p:sp>
    </p:spTree>
    <p:extLst>
      <p:ext uri="{BB962C8B-B14F-4D97-AF65-F5344CB8AC3E}">
        <p14:creationId xmlns:p14="http://schemas.microsoft.com/office/powerpoint/2010/main" val="801266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/>
              </a:rPr>
              <a:t>Воздействие энергетических напитков на организм человека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856" y="1844824"/>
            <a:ext cx="8229600" cy="4568825"/>
          </a:xfrm>
        </p:spPr>
        <p:txBody>
          <a:bodyPr/>
          <a:lstStyle/>
          <a:p>
            <a:r>
              <a:rPr lang="ru-RU" sz="2800" dirty="0"/>
              <a:t>Фанаты фитнеса должны помнить о выдающихся мочегонных свойствах кофеина. Это значит, что после тренировки энергетический напиток пить нельзя, ведь в процессе тренировки мы и так теряем много жидкости.</a:t>
            </a:r>
          </a:p>
          <a:p>
            <a:r>
              <a:rPr lang="ru-RU" sz="2800" dirty="0"/>
              <a:t>В случае превышения допустимой дозы не исключены побочные эффекты: тахикардия, психомоторное возбуждение, повышенная нервозность, депрессия.</a:t>
            </a:r>
          </a:p>
        </p:txBody>
      </p:sp>
    </p:spTree>
    <p:extLst>
      <p:ext uri="{BB962C8B-B14F-4D97-AF65-F5344CB8AC3E}">
        <p14:creationId xmlns:p14="http://schemas.microsoft.com/office/powerpoint/2010/main" val="893551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624736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Бешеный ритм современный жизни заставляет искать источник дополнительной энергии. Одним из таких источников является кофеин. Уже доказано, что в малых дозах он оказывает стимулирующее воздействие на нервную систему, повышает умственную и физическую работоспособность, двигательную активность, снижает сонливость и усталость. Но появляется новый источник энергии, более действенный – энергетические напитки. Реклама напитка говорит о нем только позитивную информацию. Но так ли все хорошо и безвредно в употреблении «энергетиков» и откуда, же берется чудодейственная энергия? Что же такое энергетические напитки?</a:t>
            </a:r>
          </a:p>
        </p:txBody>
      </p:sp>
    </p:spTree>
    <p:extLst>
      <p:ext uri="{BB962C8B-B14F-4D97-AF65-F5344CB8AC3E}">
        <p14:creationId xmlns:p14="http://schemas.microsoft.com/office/powerpoint/2010/main" val="201416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856984" cy="6624736"/>
          </a:xfrm>
        </p:spPr>
        <p:txBody>
          <a:bodyPr/>
          <a:lstStyle/>
          <a:p>
            <a:r>
              <a:rPr lang="ru-RU" sz="2400" dirty="0"/>
              <a:t>Современные энергетические напитки зачастую называют напитками «третьего тысячелетия». Однако на самом деле это далеко не так – идея создания напитка, способного стимулировать психоэмоциональную и физическую активность человеческого организма, придавать силы и помогать сконцентрироваться в ответственные моменты была воплощена в жизнь ещё несколько тысячелетий назад. Природные </a:t>
            </a:r>
            <a:r>
              <a:rPr lang="ru-RU" sz="2400" dirty="0" err="1"/>
              <a:t>психостимуляторы</a:t>
            </a:r>
            <a:r>
              <a:rPr lang="ru-RU" sz="2400" dirty="0"/>
              <a:t> были известны людям всего мира с глубокой древности.</a:t>
            </a:r>
          </a:p>
          <a:p>
            <a:r>
              <a:rPr lang="ru-RU" sz="2400" dirty="0"/>
              <a:t>Самым распространенным из них был кофеин. Его источником в Индии и странах Ближнего Востока был кофе; в Китае, Индии и </a:t>
            </a:r>
            <a:r>
              <a:rPr lang="ru-RU" sz="2400" dirty="0" err="1"/>
              <a:t>Юго</a:t>
            </a:r>
            <a:r>
              <a:rPr lang="ru-RU" sz="2400" dirty="0"/>
              <a:t>–Восточной Азии – чай;. Кроме того, история знает примеры использования более сильных стимуляторов, таких, как куст кока в Южной Америке, эфедра– в Азии. Жители Монголии и Сибири использовали женьшень, элеутерококк, аралию и другие стимулирующие растения.</a:t>
            </a:r>
          </a:p>
        </p:txBody>
      </p:sp>
    </p:spTree>
    <p:extLst>
      <p:ext uri="{BB962C8B-B14F-4D97-AF65-F5344CB8AC3E}">
        <p14:creationId xmlns:p14="http://schemas.microsoft.com/office/powerpoint/2010/main" val="1444237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Состав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84576"/>
          </a:xfrm>
        </p:spPr>
        <p:txBody>
          <a:bodyPr/>
          <a:lstStyle/>
          <a:p>
            <a:r>
              <a:rPr lang="ru-RU" sz="2200" b="1" dirty="0"/>
              <a:t>- Кофеин</a:t>
            </a:r>
            <a:r>
              <a:rPr lang="ru-RU" sz="2200" dirty="0"/>
              <a:t> (1,3,7-триметилксантин) - бесцветные горькие на вкус кристаллы, без запаха. Хорошо растворим в хлороформе, плохо растворим в холодной воде. Содержание кофеина в энергетических напитках немногим ниже, чем в том же </a:t>
            </a:r>
            <a:r>
              <a:rPr lang="ru-RU" sz="2200" dirty="0" err="1"/>
              <a:t>объѐме</a:t>
            </a:r>
            <a:r>
              <a:rPr lang="ru-RU" sz="2200" dirty="0"/>
              <a:t> сваренного кофе. Оно составляет от 240 до 360 мг/л при рекомендуемом верхнем допустимом уровне потребления 150 мг в сутки. Содержится в различных напитках, в малых дозах оказывает стимулирующее воздействие на нервную систему. В больших дозах вызывает истощение и со временем зависимость. Под воздействием кофеина ускоряется сердечная деятельность, поднимается кровяное давление, примерно на 40 минут слегка улучшается настроение за </a:t>
            </a:r>
            <a:r>
              <a:rPr lang="ru-RU" sz="2200" dirty="0" err="1"/>
              <a:t>счѐт</a:t>
            </a:r>
            <a:r>
              <a:rPr lang="ru-RU" sz="2200" dirty="0"/>
              <a:t> высвобождения дофамина, но через 3-6 часов действие кофеина проходит: появляется усталость, вялость, снижение трудоспособности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22991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0093"/>
            <a:ext cx="9144000" cy="535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507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Состав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856" y="1844824"/>
            <a:ext cx="8229600" cy="5184576"/>
          </a:xfrm>
        </p:spPr>
        <p:txBody>
          <a:bodyPr/>
          <a:lstStyle/>
          <a:p>
            <a:r>
              <a:rPr lang="ru-RU" sz="2200" dirty="0"/>
              <a:t>- </a:t>
            </a:r>
            <a:r>
              <a:rPr lang="ru-RU" sz="2200" b="1" dirty="0" err="1"/>
              <a:t>Ксантин</a:t>
            </a:r>
            <a:r>
              <a:rPr lang="ru-RU" sz="2200" dirty="0"/>
              <a:t> - пуриновое основание, обнаруживаемое во всех тканях организма. Бесцветные кристаллы, хорошо растворимые в растворах щелочей и кислот, </a:t>
            </a:r>
            <a:r>
              <a:rPr lang="ru-RU" sz="2200" dirty="0" err="1"/>
              <a:t>формамиде</a:t>
            </a:r>
            <a:r>
              <a:rPr lang="ru-RU" sz="2200" dirty="0"/>
              <a:t>, горячем глицерине и плохо растворимые в воде, этаноле и эфире</a:t>
            </a:r>
          </a:p>
          <a:p>
            <a:r>
              <a:rPr lang="ru-RU" sz="2200" dirty="0"/>
              <a:t>- </a:t>
            </a:r>
            <a:r>
              <a:rPr lang="ru-RU" sz="2200" b="1" dirty="0" err="1"/>
              <a:t>Глюкуронолактон</a:t>
            </a:r>
            <a:r>
              <a:rPr lang="ru-RU" sz="2200" dirty="0"/>
              <a:t> хорошо растворим в воде, образуя трудно кристаллизующиеся сиропообразные растворы. </a:t>
            </a:r>
            <a:r>
              <a:rPr lang="ru-RU" sz="2200" dirty="0" err="1"/>
              <a:t>Глюкуронолактон</a:t>
            </a:r>
            <a:r>
              <a:rPr lang="ru-RU" sz="2200" dirty="0"/>
              <a:t> является углеводом и усиленно используется организмом при стрессах и физической нагрузке. Вырабатывается в необходимом количестве из глюкозы.</a:t>
            </a:r>
          </a:p>
          <a:p>
            <a:endParaRPr lang="ru-RU" sz="2200" dirty="0"/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80529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Состав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856" y="1844824"/>
            <a:ext cx="8229600" cy="5184576"/>
          </a:xfrm>
        </p:spPr>
        <p:txBody>
          <a:bodyPr/>
          <a:lstStyle/>
          <a:p>
            <a:r>
              <a:rPr lang="ru-RU" sz="2200" dirty="0"/>
              <a:t>- </a:t>
            </a:r>
            <a:r>
              <a:rPr lang="ru-RU" sz="2200" b="1" dirty="0"/>
              <a:t>Таурин</a:t>
            </a:r>
            <a:r>
              <a:rPr lang="ru-RU" sz="2200" dirty="0"/>
              <a:t> - белый кристаллический порошок, Хорошо растворим в воде, плохо — в большинстве органических растворителей. Содержится в мышцах некоторых моллюсков и червей; у позвоночных животных и человека встречается в головном и спинном мозге, периферических нервах, мышцах, печени, почках, крови, молоке. Поступая в организм извне, стимулирует выработку большого количества соляной кислоты желудком, что приводит к заболеваниям желудочно-кишечного тракта, улучшает и восстанавливает работу мышц, нервную систему, снижает уровень холестерина в крови, помогает снимать стресс</a:t>
            </a:r>
          </a:p>
          <a:p>
            <a:pPr marL="0" indent="0"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769800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Состав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/>
          <a:lstStyle/>
          <a:p>
            <a:r>
              <a:rPr lang="ru-RU" sz="2100" b="1" dirty="0"/>
              <a:t>- Лимонная кислота</a:t>
            </a:r>
            <a:r>
              <a:rPr lang="ru-RU" sz="2100" dirty="0"/>
              <a:t> - кристаллическое вещество белого цвета, Играет важную роль в системе биохимических реакций клеточного дыхания множества организмов. Сухая лимонная кислота и </a:t>
            </a:r>
            <a:r>
              <a:rPr lang="ru-RU" sz="2100" dirty="0" err="1"/>
              <a:t>еѐ</a:t>
            </a:r>
            <a:r>
              <a:rPr lang="ru-RU" sz="2100" dirty="0"/>
              <a:t> концентрированные растворы при попадании в глаза вызывают сильное раздражение, при контакте с кожей возможно слабое раздражение. При единовременном употреблении внутрь больших количеств лимонной кислоты возможны: раздражение слизистой оболочки желудка, кашель, боль, кровавая рвота.</a:t>
            </a:r>
          </a:p>
          <a:p>
            <a:r>
              <a:rPr lang="ru-RU" sz="2100" dirty="0"/>
              <a:t>- </a:t>
            </a:r>
            <a:r>
              <a:rPr lang="ru-RU" sz="2100" b="1" dirty="0"/>
              <a:t>Никотиновая кислота</a:t>
            </a:r>
            <a:r>
              <a:rPr lang="ru-RU" sz="2100" dirty="0"/>
              <a:t> В3– белый кристаллический порошок без запаха, слабокислого вкуса. Трудно растворим в холодной воде, лучше в горячей, мало растворим в этаноле, очень мало — в эфире. Является лекарственным средством, витамином, участвующим во многих окислительных реакциях живых клеток. Расширяет кровеносные сосуды (в том числе головного мозга), снижает концентрацию общего холестерина</a:t>
            </a:r>
          </a:p>
        </p:txBody>
      </p:sp>
    </p:spTree>
    <p:extLst>
      <p:ext uri="{BB962C8B-B14F-4D97-AF65-F5344CB8AC3E}">
        <p14:creationId xmlns:p14="http://schemas.microsoft.com/office/powerpoint/2010/main" val="1913290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Состав энергетических напитков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84576"/>
          </a:xfrm>
        </p:spPr>
        <p:txBody>
          <a:bodyPr/>
          <a:lstStyle/>
          <a:p>
            <a:r>
              <a:rPr lang="ru-RU" sz="2200" dirty="0"/>
              <a:t>- </a:t>
            </a:r>
            <a:r>
              <a:rPr lang="ru-RU" sz="2200" b="1" dirty="0"/>
              <a:t>Пиридоксин</a:t>
            </a:r>
            <a:r>
              <a:rPr lang="ru-RU" sz="2200" dirty="0"/>
              <a:t> В6 – бесцветные кристаллы Используется прежде всего как стимулятор в обмене веществ. синтезирует фермент, который участвует в переработке аминокислот и регулирует усвоение белка. Пиридоксин принимает участие в производстве кровяных телец и их красящего пигмента — гемоглобина и участвует в равномерном снабжении клеток глюкозой.</a:t>
            </a:r>
          </a:p>
          <a:p>
            <a:r>
              <a:rPr lang="ru-RU" sz="2200" dirty="0"/>
              <a:t>Также в состав энергетических напитков может входить пантотеновая кислота, фолиевая кислота, инозит, теобромин, рибофлавин, экстракт мате, экстракт листьев малины, экстракт </a:t>
            </a:r>
            <a:r>
              <a:rPr lang="ru-RU" sz="2200" dirty="0" err="1"/>
              <a:t>гуараны</a:t>
            </a:r>
            <a:r>
              <a:rPr lang="ru-RU" sz="2200" dirty="0"/>
              <a:t>, экстракт женьшеня.</a:t>
            </a:r>
          </a:p>
          <a:p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612889363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-PowerPoint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medical06</Template>
  <TotalTime>6087</TotalTime>
  <Words>953</Words>
  <Application>Microsoft Office PowerPoint</Application>
  <PresentationFormat>Экран (4:3)</PresentationFormat>
  <Paragraphs>26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Microsoft New Tai Lue</vt:lpstr>
      <vt:lpstr>Tahoma</vt:lpstr>
      <vt:lpstr>Medical-PowerPoint-Template</vt:lpstr>
      <vt:lpstr>"Энергетические напитки. Вред или польза!"</vt:lpstr>
      <vt:lpstr>Презентация PowerPoint</vt:lpstr>
      <vt:lpstr>Презентация PowerPoint</vt:lpstr>
      <vt:lpstr>Состав энергетических напитков</vt:lpstr>
      <vt:lpstr>Презентация PowerPoint</vt:lpstr>
      <vt:lpstr>Состав энергетических напитков</vt:lpstr>
      <vt:lpstr>Состав энергетических напитков</vt:lpstr>
      <vt:lpstr>Состав энергетических напитков</vt:lpstr>
      <vt:lpstr>Состав энергетических напитков</vt:lpstr>
      <vt:lpstr>Презентация PowerPoint</vt:lpstr>
      <vt:lpstr>Воздействие энергетических напитков на организм человека</vt:lpstr>
      <vt:lpstr>Воздействие энергетических напитков на организм человека</vt:lpstr>
      <vt:lpstr>Воздействие энергетических напитков на организм человека</vt:lpstr>
    </vt:vector>
  </TitlesOfParts>
  <Company>Горковская СОШ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Парение, вейпинг  и курение</dc:title>
  <dc:creator>Озерова Е.А.</dc:creator>
  <cp:keywords>Марк</cp:keywords>
  <cp:lastModifiedBy>user</cp:lastModifiedBy>
  <cp:revision>32</cp:revision>
  <dcterms:created xsi:type="dcterms:W3CDTF">2017-01-18T15:32:30Z</dcterms:created>
  <dcterms:modified xsi:type="dcterms:W3CDTF">2026-05-13T06:28:36Z</dcterms:modified>
</cp:coreProperties>
</file>