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sldIdLst>
    <p:sldId id="256" r:id="rId2"/>
    <p:sldId id="276" r:id="rId3"/>
    <p:sldId id="277" r:id="rId4"/>
    <p:sldId id="286" r:id="rId5"/>
    <p:sldId id="296" r:id="rId6"/>
    <p:sldId id="280" r:id="rId7"/>
    <p:sldId id="301" r:id="rId8"/>
    <p:sldId id="302" r:id="rId9"/>
    <p:sldId id="282" r:id="rId10"/>
    <p:sldId id="265" r:id="rId11"/>
    <p:sldId id="283" r:id="rId12"/>
    <p:sldId id="285" r:id="rId13"/>
    <p:sldId id="288" r:id="rId14"/>
    <p:sldId id="289" r:id="rId15"/>
    <p:sldId id="292" r:id="rId16"/>
    <p:sldId id="303" r:id="rId17"/>
    <p:sldId id="304" r:id="rId18"/>
    <p:sldId id="305" r:id="rId19"/>
    <p:sldId id="293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37" autoAdjust="0"/>
    <p:restoredTop sz="94660"/>
  </p:normalViewPr>
  <p:slideViewPr>
    <p:cSldViewPr>
      <p:cViewPr varScale="1">
        <p:scale>
          <a:sx n="110" d="100"/>
          <a:sy n="110" d="100"/>
        </p:scale>
        <p:origin x="16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72345"/>
            <a:ext cx="7772400" cy="1470025"/>
          </a:xfrm>
        </p:spPr>
        <p:txBody>
          <a:bodyPr anchor="b"/>
          <a:lstStyle>
            <a:lvl1pPr>
              <a:defRPr lang="bs-Latn-BA" sz="5400" b="1" kern="1200" dirty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bs-Latn-B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86944"/>
            <a:ext cx="6400800" cy="5040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bs-Latn-B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5F3C5-7582-4D6B-886D-E4858EE636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2000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FE9E3-C882-476B-A64A-B885C250F3B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4600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C6163-11B3-4678-854C-1B583F93868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81685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/>
          <a:lstStyle>
            <a:lvl1pPr>
              <a:defRPr lang="bs-Latn-BA" sz="5400" b="1" kern="1200" dirty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icrosoft New Tai Lue" pitchFamily="34" charset="0"/>
                <a:cs typeface="Microsoft New Tai Lue" pitchFamily="34" charset="0"/>
              </a:defRPr>
            </a:lvl1pPr>
            <a:lvl2pPr>
              <a:defRPr>
                <a:solidFill>
                  <a:schemeClr val="bg1"/>
                </a:solidFill>
                <a:latin typeface="Microsoft New Tai Lue" pitchFamily="34" charset="0"/>
                <a:cs typeface="Microsoft New Tai Lue" pitchFamily="34" charset="0"/>
              </a:defRPr>
            </a:lvl2pPr>
            <a:lvl3pPr>
              <a:defRPr>
                <a:solidFill>
                  <a:schemeClr val="bg1"/>
                </a:solidFill>
                <a:latin typeface="Microsoft New Tai Lue" pitchFamily="34" charset="0"/>
                <a:cs typeface="Microsoft New Tai Lue" pitchFamily="34" charset="0"/>
              </a:defRPr>
            </a:lvl3pPr>
            <a:lvl4pPr>
              <a:defRPr>
                <a:solidFill>
                  <a:schemeClr val="bg1"/>
                </a:solidFill>
                <a:latin typeface="Microsoft New Tai Lue" pitchFamily="34" charset="0"/>
                <a:cs typeface="Microsoft New Tai Lue" pitchFamily="34" charset="0"/>
              </a:defRPr>
            </a:lvl4pPr>
            <a:lvl5pPr>
              <a:defRPr>
                <a:solidFill>
                  <a:schemeClr val="bg1"/>
                </a:solidFill>
                <a:latin typeface="Microsoft New Tai Lue" pitchFamily="34" charset="0"/>
                <a:cs typeface="Microsoft New Tai Lue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bs-Latn-B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65138" y="624840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icrosoft New Tai Lue" pitchFamily="34" charset="0"/>
                <a:cs typeface="Microsoft New Tai Lue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2138" y="6248400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icrosoft New Tai Lue" pitchFamily="34" charset="0"/>
                <a:cs typeface="Microsoft New Tai Lue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61138" y="624840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icrosoft New Tai Lue" pitchFamily="34" charset="0"/>
                <a:cs typeface="Microsoft New Tai Lue" pitchFamily="34" charset="0"/>
              </a:defRPr>
            </a:lvl1pPr>
          </a:lstStyle>
          <a:p>
            <a:pPr>
              <a:defRPr/>
            </a:pPr>
            <a:fld id="{1B77C21D-020A-4674-8695-F55878CBE49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6331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bs-Latn-B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61048"/>
            <a:ext cx="7772400" cy="432048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3FD56-3376-4F0A-8F65-5591B9F8438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74557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bs-Latn-B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bs-Latn-B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52CC1-C712-4ECD-9245-DB52403A68C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69318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bs-Latn-B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bs-Latn-B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B73B9-A056-40C5-BDB4-1E55214DE1A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7233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bs-Latn-B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69917-4C6F-4DB4-B6AB-7D3C8FF9BE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6629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D5D2C-2298-4163-828C-CCD7C0C202E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31116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bs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3D647-85A4-4DB2-A054-FAF565AE9DC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06658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bs-Latn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bs-Latn-B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7A087-B1C2-4CE4-9596-08086218AB0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95205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1143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ru-RU" altLang="ru-RU"/>
              <a:t>Образец заголовка</a:t>
            </a:r>
            <a:endParaRPr lang="bs-Latn-BA" altLang="ru-RU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557338"/>
            <a:ext cx="8229600" cy="456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bs-Latn-BA" alt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372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2372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372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9BB5CCA2-83F1-40DB-ACE3-C8561CE501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6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bs-Latn-BA" sz="5400" b="1" kern="1200" dirty="0">
          <a:ln w="19050">
            <a:solidFill>
              <a:schemeClr val="bg1"/>
            </a:solidFill>
          </a:ln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icrosoft New Tai Lue" pitchFamily="34" charset="0"/>
          <a:ea typeface="Microsoft New Tai Lue" pitchFamily="34" charset="0"/>
          <a:cs typeface="Microsoft New Tai Lue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Microsoft New Tai Lue" pitchFamily="34" charset="0"/>
          <a:ea typeface="Microsoft New Tai Lue" pitchFamily="34" charset="0"/>
          <a:cs typeface="Microsoft New Tai Lue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Microsoft New Tai Lue" pitchFamily="34" charset="0"/>
          <a:ea typeface="Microsoft New Tai Lue" pitchFamily="34" charset="0"/>
          <a:cs typeface="Microsoft New Tai Lue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Microsoft New Tai Lue" pitchFamily="34" charset="0"/>
          <a:ea typeface="Microsoft New Tai Lue" pitchFamily="34" charset="0"/>
          <a:cs typeface="Microsoft New Tai Lue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Microsoft New Tai Lue" pitchFamily="34" charset="0"/>
          <a:ea typeface="Microsoft New Tai Lue" pitchFamily="34" charset="0"/>
          <a:cs typeface="Microsoft New Tai Lue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Microsoft New Tai Lue" pitchFamily="34" charset="0"/>
          <a:ea typeface="Microsoft New Tai Lue" pitchFamily="34" charset="0"/>
          <a:cs typeface="Microsoft New Tai Lue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Microsoft New Tai Lue" pitchFamily="34" charset="0"/>
          <a:ea typeface="Microsoft New Tai Lue" pitchFamily="34" charset="0"/>
          <a:cs typeface="Microsoft New Tai Lue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Microsoft New Tai Lue" pitchFamily="34" charset="0"/>
          <a:ea typeface="Microsoft New Tai Lue" pitchFamily="34" charset="0"/>
          <a:cs typeface="Microsoft New Tai Lue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Microsoft New Tai Lue" pitchFamily="34" charset="0"/>
          <a:ea typeface="Microsoft New Tai Lue" pitchFamily="34" charset="0"/>
          <a:cs typeface="Microsoft New Tai Lue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Microsoft New Tai Lue" pitchFamily="34" charset="0"/>
          <a:ea typeface="Microsoft New Tai Lue" pitchFamily="34" charset="0"/>
          <a:cs typeface="Microsoft New Tai Lue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Microsoft New Tai Lue" pitchFamily="34" charset="0"/>
          <a:ea typeface="Microsoft New Tai Lue" pitchFamily="34" charset="0"/>
          <a:cs typeface="Microsoft New Tai Lue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Microsoft New Tai Lue" pitchFamily="34" charset="0"/>
          <a:ea typeface="Microsoft New Tai Lue" pitchFamily="34" charset="0"/>
          <a:cs typeface="Microsoft New Tai Lue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Microsoft New Tai Lue" pitchFamily="34" charset="0"/>
          <a:ea typeface="Microsoft New Tai Lue" pitchFamily="34" charset="0"/>
          <a:cs typeface="Microsoft New Tai Lue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Microsoft New Tai Lue" pitchFamily="34" charset="0"/>
          <a:ea typeface="Microsoft New Tai Lue" pitchFamily="34" charset="0"/>
          <a:cs typeface="Microsoft New Tai Lue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1412776"/>
            <a:ext cx="8204448" cy="1470025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6000">
                <a:solidFill>
                  <a:schemeClr val="bg2"/>
                </a:solidFill>
              </a:rPr>
              <a:t>Вейпинг и курение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2781300"/>
            <a:ext cx="6400800" cy="5048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3100">
                <a:solidFill>
                  <a:schemeClr val="bg2"/>
                </a:solidFill>
              </a:rPr>
              <a:t>ПОПУЛЯРНЫЕ ЗАБЛУЖДЕНИЯ</a:t>
            </a:r>
          </a:p>
        </p:txBody>
      </p:sp>
      <p:sp>
        <p:nvSpPr>
          <p:cNvPr id="3077" name="TextBox 1"/>
          <p:cNvSpPr txBox="1">
            <a:spLocks noChangeArrowheads="1"/>
          </p:cNvSpPr>
          <p:nvPr/>
        </p:nvSpPr>
        <p:spPr bwMode="auto">
          <a:xfrm>
            <a:off x="971600" y="266552"/>
            <a:ext cx="73453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altLang="ru-RU" sz="2400" dirty="0">
                <a:solidFill>
                  <a:schemeClr val="bg1"/>
                </a:solidFill>
                <a:latin typeface="Times New Roman" pitchFamily="18" charset="0"/>
                <a:ea typeface="Microsoft New Tai Lue" pitchFamily="34" charset="0"/>
                <a:cs typeface="Times New Roman" pitchFamily="18" charset="0"/>
              </a:rPr>
              <a:t>Направление: </a:t>
            </a:r>
            <a:r>
              <a:rPr lang="ru-RU" altLang="ru-RU" sz="2400" dirty="0" err="1">
                <a:solidFill>
                  <a:schemeClr val="bg1"/>
                </a:solidFill>
                <a:latin typeface="Times New Roman" pitchFamily="18" charset="0"/>
                <a:ea typeface="Microsoft New Tai Lue" pitchFamily="34" charset="0"/>
                <a:cs typeface="Times New Roman" pitchFamily="18" charset="0"/>
              </a:rPr>
              <a:t>здоровьесберегающее</a:t>
            </a:r>
            <a:r>
              <a:rPr lang="ru-RU" altLang="ru-RU" sz="2400" dirty="0">
                <a:solidFill>
                  <a:schemeClr val="bg1"/>
                </a:solidFill>
                <a:latin typeface="Times New Roman" pitchFamily="18" charset="0"/>
                <a:ea typeface="Microsoft New Tai Lue" pitchFamily="34" charset="0"/>
                <a:cs typeface="Times New Roman" pitchFamily="18" charset="0"/>
              </a:rPr>
              <a:t>  воспитание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692150"/>
            <a:ext cx="8715375" cy="100806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3600">
                <a:solidFill>
                  <a:schemeClr val="bg2"/>
                </a:solidFill>
              </a:rPr>
              <a:t>МИФ 1  </a:t>
            </a:r>
            <a:br>
              <a:rPr lang="ru-RU" altLang="ru-RU" sz="3600">
                <a:solidFill>
                  <a:schemeClr val="bg2"/>
                </a:solidFill>
              </a:rPr>
            </a:br>
            <a:r>
              <a:rPr lang="ru-RU" altLang="ru-RU" sz="3600" i="1">
                <a:solidFill>
                  <a:schemeClr val="bg2"/>
                </a:solidFill>
              </a:rPr>
              <a:t>Помогают бросить курить?</a:t>
            </a:r>
            <a:br>
              <a:rPr lang="ru-RU" altLang="ru-RU" sz="3200">
                <a:solidFill>
                  <a:schemeClr val="bg2"/>
                </a:solidFill>
              </a:rPr>
            </a:br>
            <a:endParaRPr lang="ru-RU" altLang="ru-RU" sz="3200">
              <a:solidFill>
                <a:schemeClr val="bg2"/>
              </a:solidFill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484313"/>
            <a:ext cx="8229600" cy="467995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1400">
                <a:solidFill>
                  <a:schemeClr val="bg2"/>
                </a:solidFill>
              </a:rPr>
              <a:t> </a:t>
            </a:r>
            <a:endParaRPr lang="ru-RU" altLang="ru-RU" sz="2400" b="1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900" b="1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8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Курильщики состажем, перешедшие на курение вейпа, вновь возвращаются к курению сигарет или продолжают курить парители, в том числе с жидкостями, содержащими никотин!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8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altLang="ru-RU" sz="28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Зависимость остается!!!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4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2400" b="1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8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У вейперов, не пробовавших сигареты, возникает психологическая зависимость от курения! Люди не могут отказаться от курения. И часто переходят на сигареты.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8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altLang="ru-RU" sz="28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Зависимость возникает!!!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240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692150"/>
            <a:ext cx="8715375" cy="100806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3600">
                <a:solidFill>
                  <a:schemeClr val="bg2"/>
                </a:solidFill>
              </a:rPr>
              <a:t>МИФ 2. БЕЗОПАСНЫ?</a:t>
            </a:r>
            <a:r>
              <a:rPr lang="ru-RU" altLang="ru-RU" sz="3600" i="1">
                <a:solidFill>
                  <a:schemeClr val="bg2"/>
                </a:solidFill>
              </a:rPr>
              <a:t>  </a:t>
            </a:r>
            <a:br>
              <a:rPr lang="ru-RU" altLang="ru-RU" sz="3600" i="1">
                <a:solidFill>
                  <a:schemeClr val="bg2"/>
                </a:solidFill>
              </a:rPr>
            </a:br>
            <a:r>
              <a:rPr lang="ru-RU" altLang="ru-RU" sz="3200" i="1">
                <a:solidFill>
                  <a:schemeClr val="bg2"/>
                </a:solidFill>
              </a:rPr>
              <a:t>Электронные сигареты безвредны и их можно курить вместо обычных сигарет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844675"/>
            <a:ext cx="8569325" cy="467995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sz="2400">
                <a:solidFill>
                  <a:schemeClr val="bg2"/>
                </a:solidFill>
              </a:rPr>
              <a:t> </a:t>
            </a:r>
            <a:endParaRPr lang="ru-RU" altLang="ru-RU" sz="4000" b="1">
              <a:solidFill>
                <a:schemeClr val="bg2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ru-RU" altLang="ru-RU" sz="1600" b="1">
              <a:solidFill>
                <a:schemeClr val="bg2"/>
              </a:solidFill>
            </a:endParaRPr>
          </a:p>
          <a:p>
            <a:pPr algn="just" eaLnBrk="1" hangingPunct="1">
              <a:lnSpc>
                <a:spcPct val="90000"/>
              </a:lnSpc>
            </a:pPr>
            <a:r>
              <a:rPr lang="ru-RU" altLang="ru-RU" sz="24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Аэрозоли ЭС содержат высокотоксичный никотин и другие химические токсины и концерогены (карболовые соединения, тяжелые металлы).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altLang="ru-RU" sz="24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Состав жидкостей не регулируется никакими стандартами. Заявленное на упаковке содержание никотина и других химических веществ часто не совпадает с фактическим составом жидкости.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altLang="ru-RU" sz="24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Содержащийся в жидкости для заправки ЭС никотин – мощный нейротоксин, который при попадании в организм через кожу или желудок способен вызвать тяжелые отравления вплоть до смертельного исхода.</a:t>
            </a:r>
            <a:r>
              <a:rPr lang="ru-RU" altLang="ru-RU" sz="2400">
                <a:solidFill>
                  <a:schemeClr val="bg2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altLang="ru-RU" sz="240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692150"/>
            <a:ext cx="8715375" cy="100806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3600">
                <a:solidFill>
                  <a:schemeClr val="bg2"/>
                </a:solidFill>
              </a:rPr>
              <a:t>МИФ 3. БЕЗВРЕДНЫ?</a:t>
            </a:r>
            <a:r>
              <a:rPr lang="ru-RU" altLang="ru-RU" sz="3600" i="1">
                <a:solidFill>
                  <a:schemeClr val="bg2"/>
                </a:solidFill>
              </a:rPr>
              <a:t>  </a:t>
            </a:r>
            <a:br>
              <a:rPr lang="ru-RU" altLang="ru-RU" sz="3600" i="1">
                <a:solidFill>
                  <a:schemeClr val="bg2"/>
                </a:solidFill>
              </a:rPr>
            </a:br>
            <a:r>
              <a:rPr lang="ru-RU" altLang="ru-RU" sz="3200" i="1">
                <a:solidFill>
                  <a:schemeClr val="bg2"/>
                </a:solidFill>
              </a:rPr>
              <a:t>ЭС безвредны для окружения, их можно курить там, где курить нельзя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844675"/>
            <a:ext cx="8569325" cy="467995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sz="2400">
                <a:solidFill>
                  <a:schemeClr val="bg2"/>
                </a:solidFill>
              </a:rPr>
              <a:t> </a:t>
            </a:r>
            <a:endParaRPr lang="ru-RU" altLang="ru-RU" sz="4000" b="1">
              <a:solidFill>
                <a:schemeClr val="bg2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ru-RU" altLang="ru-RU" sz="1600" b="1">
              <a:solidFill>
                <a:schemeClr val="bg2"/>
              </a:solidFill>
            </a:endParaRPr>
          </a:p>
          <a:p>
            <a:pPr algn="just" eaLnBrk="1" hangingPunct="1">
              <a:lnSpc>
                <a:spcPct val="90000"/>
              </a:lnSpc>
            </a:pPr>
            <a:r>
              <a:rPr lang="ru-RU" altLang="ru-RU" sz="24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Пары, выпускаемые ЭС, не безвредны для окружающих. Содержание выкотоксичных химических веществ и никотина в парах электронных сигарет делает их очень опасными для окружающих.</a:t>
            </a:r>
          </a:p>
          <a:p>
            <a:pPr algn="just" eaLnBrk="1" hangingPunct="1">
              <a:lnSpc>
                <a:spcPct val="90000"/>
              </a:lnSpc>
            </a:pPr>
            <a:endParaRPr lang="en-US" altLang="ru-RU" sz="240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ru-RU" altLang="ru-RU" sz="24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Курить ЭС в местах, запрещенных для курения, нельзя, т.к. потребление всего, что имитирует курение, в общественных местах, запрещено Федеральным законом №15-ФЗ «Об охране здоровья граждан от воздействия окружающего табачного дыма и последствий потребления табака».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altLang="ru-RU" sz="240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>
          <a:xfrm>
            <a:off x="646113" y="1916113"/>
            <a:ext cx="8497887" cy="1512887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ru-RU" altLang="ru-RU" sz="5400" b="1">
                <a:solidFill>
                  <a:schemeClr val="bg2"/>
                </a:solidFill>
              </a:rPr>
              <a:t>Исследования 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ru-RU" altLang="ru-RU" sz="5400" b="1">
                <a:solidFill>
                  <a:schemeClr val="bg2"/>
                </a:solidFill>
              </a:rPr>
              <a:t>ЭС и парителей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ис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88913"/>
            <a:ext cx="6192838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ис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8913"/>
            <a:ext cx="8424862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790421"/>
            <a:ext cx="8136904" cy="523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0433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06500"/>
            <a:ext cx="8890000" cy="44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7708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0274"/>
            <a:ext cx="8568951" cy="563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0694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ÐÐ°ÑÑÐ¸Ð½ÐºÐ¸ Ð¿Ð¾ Ð·Ð°Ð¿ÑÐ¾ÑÑ ÑÐ°Ð±Ð»Ð¸ÑÐºÐ° Ð½Ðµ ÐºÑÑÐ¸ÑÑ ÑÐ»ÐµÐºÑÑÐ¾Ð½Ð½ÑÑ ÑÐ¸Ð³Ð°ÑÐµÑÑ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8913"/>
            <a:ext cx="8215312" cy="629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8491538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8753475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вред парен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8856663" cy="658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>
                <a:solidFill>
                  <a:schemeClr val="accent4">
                    <a:lumMod val="50000"/>
                  </a:schemeClr>
                </a:solidFill>
              </a:rPr>
              <a:t>Вред ароматических добавок без никотина</a:t>
            </a:r>
          </a:p>
        </p:txBody>
      </p:sp>
      <p:sp>
        <p:nvSpPr>
          <p:cNvPr id="25603" name="Объект 2"/>
          <p:cNvSpPr>
            <a:spLocks noGrp="1"/>
          </p:cNvSpPr>
          <p:nvPr>
            <p:ph idx="1"/>
          </p:nvPr>
        </p:nvSpPr>
        <p:spPr>
          <a:xfrm>
            <a:off x="468313" y="1773238"/>
            <a:ext cx="8229600" cy="4568825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ru-RU" altLang="ru-RU" sz="4000">
                <a:latin typeface="Times New Roman" pitchFamily="18" charset="0"/>
                <a:cs typeface="Times New Roman" pitchFamily="18" charset="0"/>
              </a:rPr>
              <a:t>Проведённое исследование показало, что при </a:t>
            </a:r>
            <a:r>
              <a:rPr lang="ru-RU" altLang="ru-RU" sz="4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вдыхании пара умирают клетки легких и крови. </a:t>
            </a:r>
          </a:p>
          <a:p>
            <a:pPr marL="0" indent="0" algn="ctr" eaLnBrk="1" hangingPunct="1">
              <a:lnSpc>
                <a:spcPct val="150000"/>
              </a:lnSpc>
              <a:buFontTx/>
              <a:buNone/>
            </a:pPr>
            <a:r>
              <a:rPr lang="ru-RU" altLang="ru-RU" sz="4000" u="sng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Процент разрушения от 20 до 50% клеток!</a:t>
            </a:r>
          </a:p>
          <a:p>
            <a:pPr marL="0" indent="0" eaLnBrk="1" hangingPunct="1"/>
            <a:endParaRPr lang="ru-RU" alt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vred-elektronnih-sigar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8640763" cy="632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458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91440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942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sz="6600" b="1">
                <a:solidFill>
                  <a:schemeClr val="bg2"/>
                </a:solidFill>
              </a:rPr>
              <a:t>МИФЫ </a:t>
            </a:r>
          </a:p>
          <a:p>
            <a:pPr algn="ctr" eaLnBrk="1" hangingPunct="1">
              <a:buFontTx/>
              <a:buNone/>
            </a:pPr>
            <a:r>
              <a:rPr lang="ru-RU" altLang="ru-RU" sz="6600" b="1">
                <a:solidFill>
                  <a:schemeClr val="bg2"/>
                </a:solidFill>
              </a:rPr>
              <a:t>ПРО ЭС И ВЕЙП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edical-PowerPoint-Templa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medical06</Template>
  <TotalTime>6087</TotalTime>
  <Words>298</Words>
  <Application>Microsoft Office PowerPoint</Application>
  <PresentationFormat>Экран (4:3)</PresentationFormat>
  <Paragraphs>31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Microsoft New Tai Lue</vt:lpstr>
      <vt:lpstr>Tahoma</vt:lpstr>
      <vt:lpstr>Times New Roman</vt:lpstr>
      <vt:lpstr>Medical-PowerPoint-Template</vt:lpstr>
      <vt:lpstr>Вейпинг и курение</vt:lpstr>
      <vt:lpstr>Презентация PowerPoint</vt:lpstr>
      <vt:lpstr>Презентация PowerPoint</vt:lpstr>
      <vt:lpstr>Презентация PowerPoint</vt:lpstr>
      <vt:lpstr>Вред ароматических добавок без никотина</vt:lpstr>
      <vt:lpstr>Презентация PowerPoint</vt:lpstr>
      <vt:lpstr>Презентация PowerPoint</vt:lpstr>
      <vt:lpstr>Презентация PowerPoint</vt:lpstr>
      <vt:lpstr>Презентация PowerPoint</vt:lpstr>
      <vt:lpstr>МИФ 1   Помогают бросить курить? </vt:lpstr>
      <vt:lpstr>МИФ 2. БЕЗОПАСНЫ?   Электронные сигареты безвредны и их можно курить вместо обычных сигарет</vt:lpstr>
      <vt:lpstr>МИФ 3. БЕЗВРЕДНЫ?   ЭС безвредны для окружения, их можно курить там, где курить нельзя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Горковская СОШ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Парение, вейпинг  и курение</dc:title>
  <dc:creator>Озерова Е.А.</dc:creator>
  <cp:keywords>Марк</cp:keywords>
  <cp:lastModifiedBy>user</cp:lastModifiedBy>
  <cp:revision>31</cp:revision>
  <dcterms:created xsi:type="dcterms:W3CDTF">2017-01-18T15:32:30Z</dcterms:created>
  <dcterms:modified xsi:type="dcterms:W3CDTF">2026-05-13T05:22:43Z</dcterms:modified>
</cp:coreProperties>
</file>