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tiff" ContentType="image/tiff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rts/chart2.xml" ContentType="application/vnd.openxmlformats-officedocument.drawingml.chart+xml"/>
  <Override PartName="/ppt/theme/themeOverride2.xml" ContentType="application/vnd.openxmlformats-officedocument.themeOverride+xml"/>
  <Override PartName="/ppt/drawings/drawing1.xml" ContentType="application/vnd.openxmlformats-officedocument.drawingml.chartshapes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8"/>
  </p:notesMasterIdLst>
  <p:handoutMasterIdLst>
    <p:handoutMasterId r:id="rId19"/>
  </p:handoutMasterIdLst>
  <p:sldIdLst>
    <p:sldId id="256" r:id="rId2"/>
    <p:sldId id="367" r:id="rId3"/>
    <p:sldId id="370" r:id="rId4"/>
    <p:sldId id="356" r:id="rId5"/>
    <p:sldId id="365" r:id="rId6"/>
    <p:sldId id="321" r:id="rId7"/>
    <p:sldId id="366" r:id="rId8"/>
    <p:sldId id="362" r:id="rId9"/>
    <p:sldId id="369" r:id="rId10"/>
    <p:sldId id="368" r:id="rId11"/>
    <p:sldId id="322" r:id="rId12"/>
    <p:sldId id="371" r:id="rId13"/>
    <p:sldId id="323" r:id="rId14"/>
    <p:sldId id="335" r:id="rId15"/>
    <p:sldId id="361" r:id="rId16"/>
    <p:sldId id="329" r:id="rId17"/>
  </p:sldIdLst>
  <p:sldSz cx="9144000" cy="6858000" type="screen4x3"/>
  <p:notesSz cx="6858000" cy="9947275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32" userDrawn="1">
          <p15:clr>
            <a:srgbClr val="A4A3A4"/>
          </p15:clr>
        </p15:guide>
        <p15:guide id="2" pos="2161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426E6"/>
    <a:srgbClr val="00FFFF"/>
    <a:srgbClr val="28C4CD"/>
    <a:srgbClr val="4D41E9"/>
    <a:srgbClr val="9966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BC89EF96-8CEA-46FF-86C4-4CE0E7609802}" styleName="Светлый стиль 3 -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79" autoAdjust="0"/>
    <p:restoredTop sz="94622" autoAdjust="0"/>
  </p:normalViewPr>
  <p:slideViewPr>
    <p:cSldViewPr>
      <p:cViewPr varScale="1">
        <p:scale>
          <a:sx n="108" d="100"/>
          <a:sy n="108" d="100"/>
        </p:scale>
        <p:origin x="1656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81" d="100"/>
          <a:sy n="81" d="100"/>
        </p:scale>
        <p:origin x="-3960" y="-96"/>
      </p:cViewPr>
      <p:guideLst>
        <p:guide orient="horz" pos="3132"/>
        <p:guide pos="216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oleObject" Target="file:///D:\muhlinina_eg\&#1052;&#1086;&#1080;%20&#1076;&#1086;&#1082;&#1091;&#1084;&#1077;&#1085;&#1090;&#1099;\&#1050;&#1085;&#1080;&#1075;&#1072;1.xlsx" TargetMode="External"/><Relationship Id="rId1" Type="http://schemas.openxmlformats.org/officeDocument/2006/relationships/themeOverride" Target="../theme/themeOverrid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1.xml"/><Relationship Id="rId2" Type="http://schemas.openxmlformats.org/officeDocument/2006/relationships/oleObject" Target="file:///D:\muhlinina_eg\&#1052;&#1086;&#1080;%20&#1076;&#1086;&#1082;&#1091;&#1084;&#1077;&#1085;&#1090;&#1099;\&#1050;&#1085;&#1080;&#1075;&#1072;1.xlsx" TargetMode="External"/><Relationship Id="rId1" Type="http://schemas.openxmlformats.org/officeDocument/2006/relationships/themeOverride" Target="../theme/themeOverrid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Лист1!$A$1:$A$6</c:f>
              <c:strCache>
                <c:ptCount val="6"/>
                <c:pt idx="0">
                  <c:v>Министерство строительства и развития инфраструктуры Свердловской области</c:v>
                </c:pt>
                <c:pt idx="1">
                  <c:v>Управление строительного надзора Свердловской области</c:v>
                </c:pt>
                <c:pt idx="2">
                  <c:v>ГКУ Свердловской области "Управление капитального строительства"</c:v>
                </c:pt>
                <c:pt idx="3">
                  <c:v>ГКУ Свердловской области Фонд жилищного строительства</c:v>
                </c:pt>
                <c:pt idx="4">
                  <c:v>ГАУ "Управление государственной экспертизы"</c:v>
                </c:pt>
                <c:pt idx="5">
                  <c:v>ОАО " Свердловское агентство ипотечного жилищного кредитования"</c:v>
                </c:pt>
              </c:strCache>
            </c:strRef>
          </c:cat>
          <c:val>
            <c:numRef>
              <c:f>Лист1!$B$1:$B$6</c:f>
              <c:numCache>
                <c:formatCode>General</c:formatCode>
                <c:ptCount val="6"/>
                <c:pt idx="0">
                  <c:v>63</c:v>
                </c:pt>
                <c:pt idx="1">
                  <c:v>91</c:v>
                </c:pt>
                <c:pt idx="2">
                  <c:v>64</c:v>
                </c:pt>
                <c:pt idx="3">
                  <c:v>71</c:v>
                </c:pt>
                <c:pt idx="4">
                  <c:v>126</c:v>
                </c:pt>
                <c:pt idx="5">
                  <c:v>54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r"/>
      <c:layout>
        <c:manualLayout>
          <c:xMode val="edge"/>
          <c:yMode val="edge"/>
          <c:x val="0.64192439862543116"/>
          <c:y val="0"/>
          <c:w val="0.35807560137457189"/>
          <c:h val="1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2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view3D>
      <c:rotX val="18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</c:pie3DChart>
    </c:plotArea>
    <c:plotVisOnly val="1"/>
    <c:dispBlanksAs val="gap"/>
    <c:showDLblsOverMax val="0"/>
  </c:chart>
  <c:externalData r:id="rId2">
    <c:autoUpdate val="0"/>
  </c:externalData>
  <c:userShapes r:id="rId3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0.02343</cdr:x>
      <cdr:y>0.02143</cdr:y>
    </cdr:from>
    <cdr:to>
      <cdr:x>1</cdr:x>
      <cdr:y>0.16325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214243" y="107946"/>
          <a:ext cx="8929755" cy="71437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pPr algn="ctr"/>
          <a:endParaRPr lang="ru-RU" sz="1800" b="1" dirty="0">
            <a:latin typeface="Times New Roman" pitchFamily="18" charset="0"/>
            <a:cs typeface="Times New Roman" pitchFamily="18" charset="0"/>
          </a:endParaRPr>
        </a:p>
      </cdr:txBody>
    </cdr:sp>
  </cdr:relSizeAnchor>
  <cdr:relSizeAnchor xmlns:cdr="http://schemas.openxmlformats.org/drawingml/2006/chartDrawing">
    <cdr:from>
      <cdr:x>0.02363</cdr:x>
      <cdr:y>0.01364</cdr:y>
    </cdr:from>
    <cdr:to>
      <cdr:x>1</cdr:x>
      <cdr:y>1</cdr:y>
    </cdr:to>
    <cdr:sp macro="" textlink="">
      <cdr:nvSpPr>
        <cdr:cNvPr id="4" name="Блок-схема: альтернативный процесс 3"/>
        <cdr:cNvSpPr/>
      </cdr:nvSpPr>
      <cdr:spPr>
        <a:xfrm xmlns:a="http://schemas.openxmlformats.org/drawingml/2006/main">
          <a:off x="216070" y="24283"/>
          <a:ext cx="8927929" cy="1755967"/>
        </a:xfrm>
        <a:prstGeom xmlns:a="http://schemas.openxmlformats.org/drawingml/2006/main" prst="flowChartAlternateProcess">
          <a:avLst/>
        </a:prstGeom>
        <a:ln xmlns:a="http://schemas.openxmlformats.org/drawingml/2006/main" w="57150"/>
        <a:effectLst xmlns:a="http://schemas.openxmlformats.org/drawingml/2006/main">
          <a:innerShdw blurRad="63500" dist="50800" dir="8100000">
            <a:prstClr val="black">
              <a:alpha val="50000"/>
            </a:prstClr>
          </a:innerShdw>
        </a:effectLst>
        <a:scene3d xmlns:a="http://schemas.openxmlformats.org/drawingml/2006/main">
          <a:camera prst="orthographicFront"/>
          <a:lightRig rig="threePt" dir="t"/>
        </a:scene3d>
        <a:sp3d xmlns:a="http://schemas.openxmlformats.org/drawingml/2006/main">
          <a:bevelT prst="convex"/>
        </a:sp3d>
      </cdr:spPr>
      <cdr:style>
        <a:lnRef xmlns:a="http://schemas.openxmlformats.org/drawingml/2006/main" idx="1">
          <a:schemeClr val="accent1"/>
        </a:lnRef>
        <a:fillRef xmlns:a="http://schemas.openxmlformats.org/drawingml/2006/main" idx="2">
          <a:schemeClr val="accent1"/>
        </a:fillRef>
        <a:effectRef xmlns:a="http://schemas.openxmlformats.org/drawingml/2006/main" idx="1">
          <a:schemeClr val="accent1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pPr algn="ctr"/>
          <a:r>
            <a:rPr lang="ru-RU" sz="1800" b="1" dirty="0" smtClean="0">
              <a:solidFill>
                <a:srgbClr val="FF0000"/>
              </a:solidFill>
              <a:latin typeface="PT Astra Serif" panose="020A0603040505020204" pitchFamily="18" charset="-52"/>
              <a:ea typeface="Calibri" panose="020F0502020204030204" pitchFamily="34" charset="0"/>
              <a:cs typeface="Times New Roman" panose="02020603050405020304" pitchFamily="18" charset="0"/>
            </a:rPr>
            <a:t>Федеральный закон от 25 декабря 2008 г. № 273-ФЗ </a:t>
          </a:r>
        </a:p>
        <a:p xmlns:a="http://schemas.openxmlformats.org/drawingml/2006/main">
          <a:pPr algn="ctr"/>
          <a:r>
            <a:rPr lang="ru-RU" sz="1800" b="1" dirty="0" smtClean="0">
              <a:solidFill>
                <a:srgbClr val="FF0000"/>
              </a:solidFill>
              <a:latin typeface="PT Astra Serif" panose="020A0603040505020204" pitchFamily="18" charset="-52"/>
              <a:ea typeface="Calibri" panose="020F0502020204030204" pitchFamily="34" charset="0"/>
              <a:cs typeface="Times New Roman" panose="02020603050405020304" pitchFamily="18" charset="0"/>
            </a:rPr>
            <a:t>«О противодействии коррупции»</a:t>
          </a:r>
        </a:p>
        <a:p xmlns:a="http://schemas.openxmlformats.org/drawingml/2006/main">
          <a:pPr algn="just"/>
          <a:endParaRPr lang="ru-RU" sz="1800" dirty="0">
            <a:latin typeface="PT Astra Serif" panose="020A0603040505020204" pitchFamily="18" charset="-52"/>
            <a:ea typeface="Calibri" panose="020F0502020204030204" pitchFamily="34" charset="0"/>
            <a:cs typeface="Times New Roman" panose="02020603050405020304" pitchFamily="18" charset="0"/>
          </a:endParaRPr>
        </a:p>
        <a:p xmlns:a="http://schemas.openxmlformats.org/drawingml/2006/main">
          <a:pPr marL="285750" indent="-285750" algn="just">
            <a:buFontTx/>
            <a:buChar char="-"/>
          </a:pPr>
          <a:endParaRPr lang="ru-RU" sz="18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3" y="1"/>
            <a:ext cx="2971800" cy="496888"/>
          </a:xfrm>
          <a:prstGeom prst="rect">
            <a:avLst/>
          </a:prstGeom>
        </p:spPr>
        <p:txBody>
          <a:bodyPr vert="horz" lIns="91421" tIns="45709" rIns="91421" bIns="45709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5" y="1"/>
            <a:ext cx="2971800" cy="496888"/>
          </a:xfrm>
          <a:prstGeom prst="rect">
            <a:avLst/>
          </a:prstGeom>
        </p:spPr>
        <p:txBody>
          <a:bodyPr vert="horz" lIns="91421" tIns="45709" rIns="91421" bIns="45709" rtlCol="0"/>
          <a:lstStyle>
            <a:lvl1pPr algn="r">
              <a:defRPr sz="1200"/>
            </a:lvl1pPr>
          </a:lstStyle>
          <a:p>
            <a:fld id="{D44F9FD8-628D-4F0E-9C01-6FBA5CC05005}" type="datetimeFigureOut">
              <a:rPr lang="ru-RU" smtClean="0"/>
              <a:pPr/>
              <a:t>14.01.2021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3" y="9448801"/>
            <a:ext cx="2971800" cy="496888"/>
          </a:xfrm>
          <a:prstGeom prst="rect">
            <a:avLst/>
          </a:prstGeom>
        </p:spPr>
        <p:txBody>
          <a:bodyPr vert="horz" lIns="91421" tIns="45709" rIns="91421" bIns="45709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5" y="9448801"/>
            <a:ext cx="2971800" cy="496888"/>
          </a:xfrm>
          <a:prstGeom prst="rect">
            <a:avLst/>
          </a:prstGeom>
        </p:spPr>
        <p:txBody>
          <a:bodyPr vert="horz" lIns="91421" tIns="45709" rIns="91421" bIns="45709" rtlCol="0" anchor="b"/>
          <a:lstStyle>
            <a:lvl1pPr algn="r">
              <a:defRPr sz="1200"/>
            </a:lvl1pPr>
          </a:lstStyle>
          <a:p>
            <a:fld id="{B299E0EF-CBFD-4EBE-9C94-E98335E4088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5887669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2" y="2"/>
            <a:ext cx="2971321" cy="497682"/>
          </a:xfrm>
          <a:prstGeom prst="rect">
            <a:avLst/>
          </a:prstGeom>
        </p:spPr>
        <p:txBody>
          <a:bodyPr vert="horz" lIns="91741" tIns="45871" rIns="91741" bIns="45871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5085" y="2"/>
            <a:ext cx="2971321" cy="497682"/>
          </a:xfrm>
          <a:prstGeom prst="rect">
            <a:avLst/>
          </a:prstGeom>
        </p:spPr>
        <p:txBody>
          <a:bodyPr vert="horz" lIns="91741" tIns="45871" rIns="91741" bIns="45871" rtlCol="0"/>
          <a:lstStyle>
            <a:lvl1pPr algn="r">
              <a:defRPr sz="1200"/>
            </a:lvl1pPr>
          </a:lstStyle>
          <a:p>
            <a:fld id="{330E62A3-88BC-4583-A97A-373D42373A60}" type="datetimeFigureOut">
              <a:rPr lang="ru-RU" smtClean="0"/>
              <a:pPr/>
              <a:t>14.01.2021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41388" y="744538"/>
            <a:ext cx="4976812" cy="37322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741" tIns="45871" rIns="91741" bIns="45871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322" y="4725596"/>
            <a:ext cx="5487359" cy="4475956"/>
          </a:xfrm>
          <a:prstGeom prst="rect">
            <a:avLst/>
          </a:prstGeom>
        </p:spPr>
        <p:txBody>
          <a:bodyPr vert="horz" lIns="91741" tIns="45871" rIns="91741" bIns="45871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2" y="9448006"/>
            <a:ext cx="2971321" cy="497682"/>
          </a:xfrm>
          <a:prstGeom prst="rect">
            <a:avLst/>
          </a:prstGeom>
        </p:spPr>
        <p:txBody>
          <a:bodyPr vert="horz" lIns="91741" tIns="45871" rIns="91741" bIns="45871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5085" y="9448006"/>
            <a:ext cx="2971321" cy="497682"/>
          </a:xfrm>
          <a:prstGeom prst="rect">
            <a:avLst/>
          </a:prstGeom>
        </p:spPr>
        <p:txBody>
          <a:bodyPr vert="horz" lIns="91741" tIns="45871" rIns="91741" bIns="45871" rtlCol="0" anchor="b"/>
          <a:lstStyle>
            <a:lvl1pPr algn="r">
              <a:defRPr sz="1200"/>
            </a:lvl1pPr>
          </a:lstStyle>
          <a:p>
            <a:fld id="{70233168-41B7-41CF-85E0-6401770B425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31181173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233168-41B7-41CF-85E0-6401770B425B}" type="slidenum">
              <a:rPr lang="ru-RU" smtClean="0"/>
              <a:pPr/>
              <a:t>1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8368683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DEB727-BC1C-4DA9-80B2-975EE3DDA276}" type="slidenum">
              <a:rPr lang="ru-RU" smtClean="0"/>
              <a:pPr/>
              <a:t>10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2094624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DEB727-BC1C-4DA9-80B2-975EE3DDA276}" type="slidenum">
              <a:rPr lang="ru-RU" smtClean="0"/>
              <a:pPr/>
              <a:t>11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3399619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DEB727-BC1C-4DA9-80B2-975EE3DDA276}" type="slidenum">
              <a:rPr lang="ru-RU" smtClean="0"/>
              <a:pPr/>
              <a:t>12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7246407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DEB727-BC1C-4DA9-80B2-975EE3DDA276}" type="slidenum">
              <a:rPr lang="ru-RU" smtClean="0"/>
              <a:pPr/>
              <a:t>13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0610722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DEB727-BC1C-4DA9-80B2-975EE3DDA276}" type="slidenum">
              <a:rPr lang="ru-RU" smtClean="0"/>
              <a:pPr/>
              <a:t>14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2842720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DEB727-BC1C-4DA9-80B2-975EE3DDA276}" type="slidenum">
              <a:rPr lang="ru-RU" smtClean="0"/>
              <a:pPr/>
              <a:t>15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6741675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DEB727-BC1C-4DA9-80B2-975EE3DDA276}" type="slidenum">
              <a:rPr lang="ru-RU" smtClean="0"/>
              <a:pPr/>
              <a:t>16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278864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DEB727-BC1C-4DA9-80B2-975EE3DDA276}" type="slidenum">
              <a:rPr lang="ru-RU" smtClean="0"/>
              <a:pPr/>
              <a:t>2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8611865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DEB727-BC1C-4DA9-80B2-975EE3DDA276}" type="slidenum">
              <a:rPr lang="ru-RU" smtClean="0"/>
              <a:pPr/>
              <a:t>3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9492952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DEB727-BC1C-4DA9-80B2-975EE3DDA276}" type="slidenum">
              <a:rPr lang="ru-RU" smtClean="0"/>
              <a:pPr/>
              <a:t>4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6685861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DEB727-BC1C-4DA9-80B2-975EE3DDA276}" type="slidenum">
              <a:rPr lang="ru-RU" smtClean="0"/>
              <a:pPr/>
              <a:t>5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6685861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DEB727-BC1C-4DA9-80B2-975EE3DDA276}" type="slidenum">
              <a:rPr lang="ru-RU" smtClean="0"/>
              <a:pPr/>
              <a:t>6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2298501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DEB727-BC1C-4DA9-80B2-975EE3DDA276}" type="slidenum">
              <a:rPr lang="ru-RU" smtClean="0"/>
              <a:pPr/>
              <a:t>7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2298501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DEB727-BC1C-4DA9-80B2-975EE3DDA276}" type="slidenum">
              <a:rPr lang="ru-RU" smtClean="0"/>
              <a:pPr/>
              <a:t>8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4660487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DEB727-BC1C-4DA9-80B2-975EE3DDA276}" type="slidenum">
              <a:rPr lang="ru-RU" smtClean="0"/>
              <a:pPr/>
              <a:t>9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841951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1C8D83D-9944-49AE-95F9-0FB8677D52B4}" type="datetime1">
              <a:rPr lang="ru-RU" smtClean="0"/>
              <a:pPr>
                <a:defRPr/>
              </a:pPr>
              <a:t>14.01.2021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/>
              <a:t>Слайд №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15BFED6-8C9F-4CED-B4CD-29CAA9124454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663939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D2ED776-B473-4D43-83BD-220560681613}" type="datetime1">
              <a:rPr lang="ru-RU" smtClean="0"/>
              <a:pPr>
                <a:defRPr/>
              </a:pPr>
              <a:t>14.01.2021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/>
              <a:t>Слайд №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D2B2C-4BC1-448F-B66E-81D0A9C4089F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924566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058EF8E-904D-4AAB-8207-E4CF1C2E7B4F}" type="datetime1">
              <a:rPr lang="ru-RU" smtClean="0"/>
              <a:pPr>
                <a:defRPr/>
              </a:pPr>
              <a:t>14.01.2021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/>
              <a:t>Слайд №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15E0524-735D-419C-A9C8-E3BB7BEBAA8E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985947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2A8EB89-B5E4-4910-8368-DE6BC2BE4B3D}" type="datetime1">
              <a:rPr lang="ru-RU" smtClean="0"/>
              <a:pPr>
                <a:defRPr/>
              </a:pPr>
              <a:t>14.01.2021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/>
              <a:t>Слайд №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C56A82-E3D6-477D-9131-DAAAB66F7C3C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447554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E846856-A691-4E2E-B8D9-A7B203D763AC}" type="datetime1">
              <a:rPr lang="ru-RU" smtClean="0"/>
              <a:pPr>
                <a:defRPr/>
              </a:pPr>
              <a:t>14.01.2021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/>
              <a:t>Слайд №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6932B9B-7D4B-4D26-B302-885D77C23265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788578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408EB32-B3E8-4F41-AF35-26B288E183BE}" type="datetime1">
              <a:rPr lang="ru-RU" smtClean="0"/>
              <a:pPr>
                <a:defRPr/>
              </a:pPr>
              <a:t>14.01.2021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/>
              <a:t>Слайд №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9C17ED1-6548-46D7-A792-EC1A3B22D88E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853231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C88FFBA-94AD-4F36-BBF6-F2FD07A955F9}" type="datetime1">
              <a:rPr lang="ru-RU" smtClean="0"/>
              <a:pPr>
                <a:defRPr/>
              </a:pPr>
              <a:t>14.01.2021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/>
              <a:t>Слайд №</a:t>
            </a: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AC11C3D-C570-4198-ADBF-2BD907863FAF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869857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5A87C7B-3124-4640-99EA-57D5E6D72F58}" type="datetime1">
              <a:rPr lang="ru-RU" smtClean="0"/>
              <a:pPr>
                <a:defRPr/>
              </a:pPr>
              <a:t>14.01.2021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/>
              <a:t>Слайд №</a:t>
            </a: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814B7F2-9BD0-4E78-A6A1-8CE8899C4602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968304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F4F0045-5806-4110-80D3-82993E8B362B}" type="datetime1">
              <a:rPr lang="ru-RU" smtClean="0"/>
              <a:pPr>
                <a:defRPr/>
              </a:pPr>
              <a:t>14.01.2021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/>
              <a:t>Слайд №</a:t>
            </a: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BF89778-F262-4D6E-96A2-52376DCA9232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797402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38BDB11-16D5-46B1-899B-4DEF5DF2815A}" type="datetime1">
              <a:rPr lang="ru-RU" smtClean="0"/>
              <a:pPr>
                <a:defRPr/>
              </a:pPr>
              <a:t>14.01.2021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/>
              <a:t>Слайд №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053965E-1928-468B-8FAC-533D3034D1F1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16177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BC93C9A-D61C-43B5-9EC3-C4ACDEEA8153}" type="datetime1">
              <a:rPr lang="ru-RU" smtClean="0"/>
              <a:pPr>
                <a:defRPr/>
              </a:pPr>
              <a:t>14.01.2021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/>
              <a:t>Слайд №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089CFAD-E937-42EC-9E66-AD01317D3953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758730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FC35313A-B31D-423A-BFC1-67916BEE24A5}" type="datetime1">
              <a:rPr lang="ru-RU" smtClean="0"/>
              <a:pPr>
                <a:defRPr/>
              </a:pPr>
              <a:t>14.01.2021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r>
              <a:rPr lang="ru-RU" smtClean="0"/>
              <a:t>Слайд №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1EF587E7-CDD7-4AA2-BB59-9CC9F30D4A4A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699250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tif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0.jpe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gif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5.jpeg"/><Relationship Id="rId5" Type="http://schemas.openxmlformats.org/officeDocument/2006/relationships/image" Target="../media/image14.jpeg"/><Relationship Id="rId4" Type="http://schemas.openxmlformats.org/officeDocument/2006/relationships/image" Target="../media/image13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hyperlink" Target="consultantplus://offline/ref=EA7DC1C67DC99419262966463285FD5949C425C4831A6DF919C82CE417C520750F4C5597BB6A2470DCA5126C4AB116738B5C7B2028154D86JDnDN" TargetMode="Externa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0" y="0"/>
            <a:ext cx="9144000" cy="164305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pic>
        <p:nvPicPr>
          <p:cNvPr id="16" name="Рисунок 15" descr="Гербик.t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826022" y="142876"/>
            <a:ext cx="1531796" cy="1214422"/>
          </a:xfrm>
          <a:prstGeom prst="rect">
            <a:avLst/>
          </a:prstGeom>
        </p:spPr>
      </p:pic>
      <p:sp>
        <p:nvSpPr>
          <p:cNvPr id="21" name="Прямоугольник 20"/>
          <p:cNvSpPr/>
          <p:nvPr/>
        </p:nvSpPr>
        <p:spPr>
          <a:xfrm>
            <a:off x="0" y="2357430"/>
            <a:ext cx="9144000" cy="189363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6" name="Прямоугольник 25"/>
          <p:cNvSpPr/>
          <p:nvPr/>
        </p:nvSpPr>
        <p:spPr>
          <a:xfrm>
            <a:off x="0" y="2071678"/>
            <a:ext cx="9144000" cy="285752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9" name="Прямоугольник 28"/>
          <p:cNvSpPr/>
          <p:nvPr/>
        </p:nvSpPr>
        <p:spPr>
          <a:xfrm>
            <a:off x="0" y="2214554"/>
            <a:ext cx="9144000" cy="128645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2800" b="1" dirty="0" smtClean="0">
              <a:solidFill>
                <a:schemeClr val="bg1"/>
              </a:solidFill>
              <a:latin typeface="Arial Narrow" pitchFamily="34" charset="0"/>
              <a:cs typeface="Aharoni" pitchFamily="2" charset="-79"/>
            </a:endParaRPr>
          </a:p>
          <a:p>
            <a:pPr algn="ctr"/>
            <a:endParaRPr lang="ru-RU" sz="2000" b="1" dirty="0" smtClean="0">
              <a:solidFill>
                <a:schemeClr val="bg1"/>
              </a:solidFill>
              <a:latin typeface="Arial Narrow" pitchFamily="34" charset="0"/>
              <a:cs typeface="Aharoni" pitchFamily="2" charset="-79"/>
            </a:endParaRPr>
          </a:p>
          <a:p>
            <a:pPr algn="ctr"/>
            <a:endParaRPr lang="ru-RU" sz="2000" b="1" dirty="0" smtClean="0">
              <a:solidFill>
                <a:schemeClr val="bg1"/>
              </a:solidFill>
              <a:latin typeface="Arial Narrow" pitchFamily="34" charset="0"/>
              <a:cs typeface="Aharoni" pitchFamily="2" charset="-79"/>
            </a:endParaRPr>
          </a:p>
          <a:p>
            <a:pPr algn="ctr"/>
            <a:endParaRPr lang="ru-RU" sz="2000" b="1" dirty="0">
              <a:solidFill>
                <a:schemeClr val="bg1"/>
              </a:solidFill>
              <a:latin typeface="Arial Narrow" pitchFamily="34" charset="0"/>
              <a:cs typeface="Aharoni" pitchFamily="2" charset="-79"/>
            </a:endParaRPr>
          </a:p>
          <a:p>
            <a:pPr algn="ctr"/>
            <a:r>
              <a:rPr lang="ru-RU" sz="2000" b="1" dirty="0" smtClean="0">
                <a:solidFill>
                  <a:schemeClr val="bg1"/>
                </a:solidFill>
                <a:latin typeface="Arial Narrow" pitchFamily="34" charset="0"/>
                <a:cs typeface="Aharoni" pitchFamily="2" charset="-79"/>
              </a:rPr>
              <a:t>Меры юридической ответственности </a:t>
            </a:r>
            <a:br>
              <a:rPr lang="ru-RU" sz="2000" b="1" dirty="0" smtClean="0">
                <a:solidFill>
                  <a:schemeClr val="bg1"/>
                </a:solidFill>
                <a:latin typeface="Arial Narrow" pitchFamily="34" charset="0"/>
                <a:cs typeface="Aharoni" pitchFamily="2" charset="-79"/>
              </a:rPr>
            </a:br>
            <a:r>
              <a:rPr lang="ru-RU" sz="2000" b="1" dirty="0" smtClean="0">
                <a:solidFill>
                  <a:schemeClr val="bg1"/>
                </a:solidFill>
                <a:latin typeface="Arial Narrow" pitchFamily="34" charset="0"/>
                <a:cs typeface="Aharoni" pitchFamily="2" charset="-79"/>
              </a:rPr>
              <a:t>за невыполнение требований законодательства о противодействии коррупции. </a:t>
            </a:r>
          </a:p>
          <a:p>
            <a:pPr algn="ctr"/>
            <a:endParaRPr lang="ru-RU" sz="2000" b="1" dirty="0">
              <a:solidFill>
                <a:schemeClr val="bg1"/>
              </a:solidFill>
              <a:latin typeface="Arial Narrow" pitchFamily="34" charset="0"/>
              <a:cs typeface="Aharoni" pitchFamily="2" charset="-79"/>
            </a:endParaRPr>
          </a:p>
          <a:p>
            <a:pPr algn="ctr"/>
            <a:r>
              <a:rPr lang="ru-RU" sz="2000" b="1" dirty="0" smtClean="0">
                <a:solidFill>
                  <a:schemeClr val="bg1"/>
                </a:solidFill>
                <a:latin typeface="Arial Narrow" pitchFamily="34" charset="0"/>
                <a:cs typeface="Aharoni" pitchFamily="2" charset="-79"/>
              </a:rPr>
              <a:t>Персональная ответственность </a:t>
            </a:r>
          </a:p>
          <a:p>
            <a:pPr algn="ctr"/>
            <a:r>
              <a:rPr lang="ru-RU" sz="2000" b="1" dirty="0" smtClean="0">
                <a:solidFill>
                  <a:schemeClr val="bg1"/>
                </a:solidFill>
                <a:latin typeface="Arial Narrow" pitchFamily="34" charset="0"/>
                <a:cs typeface="Aharoni" pitchFamily="2" charset="-79"/>
              </a:rPr>
              <a:t>за несоблюдение требований, ограничений и запретов</a:t>
            </a:r>
          </a:p>
          <a:p>
            <a:r>
              <a:rPr lang="ru-RU" sz="2400" b="1" i="1" dirty="0" smtClean="0">
                <a:solidFill>
                  <a:schemeClr val="bg1"/>
                </a:solidFill>
                <a:latin typeface="Arial Narrow" pitchFamily="34" charset="0"/>
                <a:cs typeface="Aharoni" pitchFamily="2" charset="-79"/>
              </a:rPr>
              <a:t>   </a:t>
            </a:r>
          </a:p>
        </p:txBody>
      </p:sp>
      <p:graphicFrame>
        <p:nvGraphicFramePr>
          <p:cNvPr id="32" name="Таблица 3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52721495"/>
              </p:ext>
            </p:extLst>
          </p:nvPr>
        </p:nvGraphicFramePr>
        <p:xfrm>
          <a:off x="675902" y="6394774"/>
          <a:ext cx="8468098" cy="432048"/>
        </p:xfrm>
        <a:graphic>
          <a:graphicData uri="http://schemas.openxmlformats.org/drawingml/2006/table">
            <a:tbl>
              <a:tblPr/>
              <a:tblGrid>
                <a:gridCol w="2485937"/>
                <a:gridCol w="943087"/>
                <a:gridCol w="5039074"/>
              </a:tblGrid>
              <a:tr h="43204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b="1" kern="1200" dirty="0">
                        <a:solidFill>
                          <a:schemeClr val="bg1"/>
                        </a:solidFill>
                        <a:latin typeface="Arial Narrow" pitchFamily="34" charset="0"/>
                        <a:ea typeface="+mn-ea"/>
                        <a:cs typeface="Aharoni" pitchFamily="2" charset="-79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b="1" kern="1200" dirty="0">
                        <a:solidFill>
                          <a:schemeClr val="bg1"/>
                        </a:solidFill>
                        <a:latin typeface="Arial Narrow" pitchFamily="34" charset="0"/>
                        <a:ea typeface="+mn-ea"/>
                        <a:cs typeface="Aharoni" pitchFamily="2" charset="-79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hangingPunct="0"/>
                      <a:endParaRPr lang="ru-RU" sz="1600" b="1" kern="1200" dirty="0" smtClean="0">
                        <a:solidFill>
                          <a:schemeClr val="bg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19" name="Прямоугольник 18"/>
          <p:cNvSpPr/>
          <p:nvPr/>
        </p:nvSpPr>
        <p:spPr>
          <a:xfrm>
            <a:off x="0" y="1357298"/>
            <a:ext cx="9144000" cy="714380"/>
          </a:xfrm>
          <a:prstGeom prst="rect">
            <a:avLst/>
          </a:prstGeom>
          <a:solidFill>
            <a:schemeClr val="accent1">
              <a:alpha val="4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spcAft>
                <a:spcPts val="0"/>
              </a:spcAft>
            </a:pPr>
            <a:endParaRPr lang="ru-RU" sz="1600" b="1" dirty="0" smtClean="0">
              <a:solidFill>
                <a:schemeClr val="bg1">
                  <a:lumMod val="50000"/>
                </a:schemeClr>
              </a:solidFill>
              <a:latin typeface="Arial Narrow" pitchFamily="34" charset="0"/>
              <a:cs typeface="Aharoni" pitchFamily="2" charset="-79"/>
            </a:endParaRPr>
          </a:p>
          <a:p>
            <a:pPr algn="just">
              <a:spcAft>
                <a:spcPts val="0"/>
              </a:spcAft>
            </a:pPr>
            <a:endParaRPr lang="ru-RU" sz="2000" b="1" dirty="0" smtClean="0">
              <a:solidFill>
                <a:schemeClr val="bg1">
                  <a:lumMod val="50000"/>
                </a:schemeClr>
              </a:solidFill>
              <a:latin typeface="Arial Narrow" pitchFamily="34" charset="0"/>
              <a:cs typeface="Aharoni" pitchFamily="2" charset="-79"/>
            </a:endParaRPr>
          </a:p>
          <a:p>
            <a:pPr algn="ctr">
              <a:spcAft>
                <a:spcPts val="0"/>
              </a:spcAft>
            </a:pPr>
            <a:r>
              <a:rPr lang="ru-RU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Министерство здравоохранения Свердловской области</a:t>
            </a:r>
          </a:p>
          <a:p>
            <a:pPr algn="r">
              <a:spcAft>
                <a:spcPts val="0"/>
              </a:spcAft>
            </a:pPr>
            <a:endParaRPr lang="ru-RU" sz="1600" b="1" dirty="0">
              <a:solidFill>
                <a:schemeClr val="bg1">
                  <a:lumMod val="50000"/>
                </a:schemeClr>
              </a:solidFill>
              <a:latin typeface="Arial Narrow" pitchFamily="34" charset="0"/>
              <a:cs typeface="Aharoni" pitchFamily="2" charset="-79"/>
            </a:endParaRPr>
          </a:p>
          <a:p>
            <a:pPr algn="ctr"/>
            <a:endParaRPr lang="ru-RU" dirty="0" smtClean="0"/>
          </a:p>
          <a:p>
            <a:pPr algn="ctr"/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Прямоугольник 14"/>
          <p:cNvSpPr/>
          <p:nvPr/>
        </p:nvSpPr>
        <p:spPr>
          <a:xfrm>
            <a:off x="0" y="214290"/>
            <a:ext cx="9144000" cy="78581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indent="457200"/>
            <a:endParaRPr lang="ru-RU" sz="1600" b="1" dirty="0">
              <a:solidFill>
                <a:schemeClr val="bg1"/>
              </a:solidFill>
              <a:latin typeface="Arial Narrow" pitchFamily="34" charset="0"/>
              <a:cs typeface="Aharoni" pitchFamily="2" charset="-79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0" y="0"/>
            <a:ext cx="9144000" cy="21429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0" name="Прямоугольник 19"/>
          <p:cNvSpPr/>
          <p:nvPr/>
        </p:nvSpPr>
        <p:spPr>
          <a:xfrm>
            <a:off x="0" y="6643710"/>
            <a:ext cx="9144000" cy="21429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0" y="0"/>
            <a:ext cx="9144000" cy="1000103"/>
          </a:xfrm>
          <a:prstGeom prst="rect">
            <a:avLst/>
          </a:prstGeom>
          <a:noFill/>
          <a:ln w="25400" cap="flat" cmpd="sng" algn="ctr">
            <a:noFill/>
            <a:prstDash val="soli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r>
              <a:rPr lang="ru-RU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     Гражданско-правовая ответственность </a:t>
            </a:r>
          </a:p>
          <a:p>
            <a:pPr algn="ctr">
              <a:defRPr/>
            </a:pPr>
            <a:r>
              <a:rPr lang="ru-RU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за коррупционные правонарушения</a:t>
            </a:r>
            <a:endParaRPr lang="ru-RU" sz="24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>
          <a:xfrm>
            <a:off x="8316416" y="6356350"/>
            <a:ext cx="541834" cy="388674"/>
          </a:xfrm>
        </p:spPr>
        <p:txBody>
          <a:bodyPr/>
          <a:lstStyle/>
          <a:p>
            <a:pPr algn="l">
              <a:defRPr/>
            </a:pPr>
            <a:fld id="{315BFED6-8C9F-4CED-B4CD-29CAA9124454}" type="slidenum">
              <a:rPr lang="ru-RU" sz="1800" b="1" smtClean="0">
                <a:solidFill>
                  <a:schemeClr val="tx1"/>
                </a:solidFill>
                <a:latin typeface="Arial Narrow" pitchFamily="34" charset="0"/>
              </a:rPr>
              <a:pPr algn="l">
                <a:defRPr/>
              </a:pPr>
              <a:t>10</a:t>
            </a:fld>
            <a:endParaRPr lang="ru-RU" sz="1800" b="1" dirty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2051720" y="2996281"/>
            <a:ext cx="5328592" cy="3330743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b="1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Статья 575 </a:t>
            </a:r>
            <a:endParaRPr lang="ru-RU" sz="1600" b="1" dirty="0" smtClean="0">
              <a:latin typeface="Liberation Serif" panose="02020603050405020304" pitchFamily="18" charset="0"/>
              <a:ea typeface="Liberation Serif" panose="02020603050405020304" pitchFamily="18" charset="0"/>
              <a:cs typeface="Liberation Serif" panose="02020603050405020304" pitchFamily="18" charset="0"/>
            </a:endParaRPr>
          </a:p>
          <a:p>
            <a:pPr algn="ctr"/>
            <a:r>
              <a:rPr lang="ru-RU" sz="1600" b="1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Гражданского </a:t>
            </a:r>
            <a:r>
              <a:rPr lang="ru-RU" sz="1600" b="1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кодекса </a:t>
            </a:r>
            <a:r>
              <a:rPr lang="ru-RU" sz="1600" b="1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Российской </a:t>
            </a:r>
            <a:r>
              <a:rPr lang="ru-RU" sz="1600" b="1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Федерации</a:t>
            </a:r>
            <a:r>
              <a:rPr lang="ru-RU" sz="1600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 </a:t>
            </a:r>
            <a:endParaRPr lang="ru-RU" sz="1600" dirty="0" smtClean="0">
              <a:latin typeface="Liberation Serif" panose="02020603050405020304" pitchFamily="18" charset="0"/>
              <a:ea typeface="Liberation Serif" panose="02020603050405020304" pitchFamily="18" charset="0"/>
              <a:cs typeface="Liberation Serif" panose="02020603050405020304" pitchFamily="18" charset="0"/>
            </a:endParaRPr>
          </a:p>
          <a:p>
            <a:pPr algn="ctr"/>
            <a:endParaRPr lang="ru-RU" sz="500" dirty="0" smtClean="0">
              <a:latin typeface="Liberation Serif" panose="02020603050405020304" pitchFamily="18" charset="0"/>
              <a:ea typeface="Liberation Serif" panose="02020603050405020304" pitchFamily="18" charset="0"/>
              <a:cs typeface="Liberation Serif" panose="02020603050405020304" pitchFamily="18" charset="0"/>
            </a:endParaRPr>
          </a:p>
          <a:p>
            <a:pPr algn="ctr"/>
            <a:r>
              <a:rPr lang="ru-RU" sz="1600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содержит </a:t>
            </a:r>
            <a:r>
              <a:rPr lang="ru-RU" sz="1600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запрет на дарение, за исключением обычных подарков, стоимость которых не превышает 3000 рублей, работникам образовательных организаций, медицинских организаций, организаций, оказывающих социальные услуги, и аналогичных организаций, </a:t>
            </a:r>
            <a:r>
              <a:rPr lang="ru-RU" sz="1600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/>
            </a:r>
            <a:br>
              <a:rPr lang="ru-RU" sz="1600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</a:br>
            <a:r>
              <a:rPr lang="ru-RU" sz="1600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в </a:t>
            </a:r>
            <a:r>
              <a:rPr lang="ru-RU" sz="1600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том числе организаций для детей-сирот и детей, оставшихся без попечения родителей, гражданами, находящимися в них на лечении, содержании </a:t>
            </a:r>
            <a:r>
              <a:rPr lang="ru-RU" sz="1600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/>
            </a:r>
            <a:br>
              <a:rPr lang="ru-RU" sz="1600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</a:br>
            <a:r>
              <a:rPr lang="ru-RU" sz="1600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или </a:t>
            </a:r>
            <a:r>
              <a:rPr lang="ru-RU" sz="1600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воспитании, супругами и родственниками </a:t>
            </a:r>
            <a:r>
              <a:rPr lang="ru-RU" sz="1600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/>
            </a:r>
            <a:br>
              <a:rPr lang="ru-RU" sz="1600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</a:br>
            <a:r>
              <a:rPr lang="ru-RU" sz="1600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этих </a:t>
            </a:r>
            <a:r>
              <a:rPr lang="ru-RU" sz="1600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граждан.</a:t>
            </a:r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827584" y="1117393"/>
            <a:ext cx="7632848" cy="1591528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b="1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Статья </a:t>
            </a:r>
            <a:r>
              <a:rPr lang="ru-RU" sz="1600" b="1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1068 </a:t>
            </a:r>
            <a:endParaRPr lang="ru-RU" sz="1600" b="1" dirty="0" smtClean="0">
              <a:latin typeface="Liberation Serif" panose="02020603050405020304" pitchFamily="18" charset="0"/>
              <a:ea typeface="Liberation Serif" panose="02020603050405020304" pitchFamily="18" charset="0"/>
              <a:cs typeface="Liberation Serif" panose="02020603050405020304" pitchFamily="18" charset="0"/>
            </a:endParaRPr>
          </a:p>
          <a:p>
            <a:pPr algn="ctr"/>
            <a:r>
              <a:rPr lang="ru-RU" sz="1600" b="1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Гражданского </a:t>
            </a:r>
            <a:r>
              <a:rPr lang="ru-RU" sz="1600" b="1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кодекса </a:t>
            </a:r>
            <a:r>
              <a:rPr lang="ru-RU" sz="1600" b="1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Российской </a:t>
            </a:r>
            <a:r>
              <a:rPr lang="ru-RU" sz="1600" b="1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Федерации </a:t>
            </a:r>
            <a:endParaRPr lang="ru-RU" sz="1600" b="1" dirty="0" smtClean="0">
              <a:latin typeface="Liberation Serif" panose="02020603050405020304" pitchFamily="18" charset="0"/>
              <a:ea typeface="Liberation Serif" panose="02020603050405020304" pitchFamily="18" charset="0"/>
              <a:cs typeface="Liberation Serif" panose="02020603050405020304" pitchFamily="18" charset="0"/>
            </a:endParaRPr>
          </a:p>
          <a:p>
            <a:pPr algn="ctr"/>
            <a:endParaRPr lang="ru-RU" sz="500" b="1" dirty="0" smtClean="0">
              <a:latin typeface="Liberation Serif" panose="02020603050405020304" pitchFamily="18" charset="0"/>
              <a:ea typeface="Liberation Serif" panose="02020603050405020304" pitchFamily="18" charset="0"/>
              <a:cs typeface="Liberation Serif" panose="02020603050405020304" pitchFamily="18" charset="0"/>
            </a:endParaRPr>
          </a:p>
          <a:p>
            <a:pPr algn="ctr"/>
            <a:r>
              <a:rPr lang="ru-RU" sz="1600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юридическое </a:t>
            </a:r>
            <a:r>
              <a:rPr lang="ru-RU" sz="1600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лицо либо гражданин возмещает вред, причиненный его работником при исполнении трудовых (служебных, должностных) обязанностей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3632128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Прямоугольник 14"/>
          <p:cNvSpPr/>
          <p:nvPr/>
        </p:nvSpPr>
        <p:spPr>
          <a:xfrm>
            <a:off x="0" y="214290"/>
            <a:ext cx="9144000" cy="78581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indent="457200"/>
            <a:endParaRPr lang="ru-RU" sz="1600" b="1" dirty="0">
              <a:solidFill>
                <a:schemeClr val="bg1"/>
              </a:solidFill>
              <a:latin typeface="Arial Narrow" pitchFamily="34" charset="0"/>
              <a:cs typeface="Aharoni" pitchFamily="2" charset="-79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0" y="0"/>
            <a:ext cx="9144000" cy="21429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0" name="Прямоугольник 19"/>
          <p:cNvSpPr/>
          <p:nvPr/>
        </p:nvSpPr>
        <p:spPr>
          <a:xfrm>
            <a:off x="0" y="6643710"/>
            <a:ext cx="9144000" cy="21429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0" y="214290"/>
            <a:ext cx="9144000" cy="785813"/>
          </a:xfrm>
          <a:prstGeom prst="rect">
            <a:avLst/>
          </a:prstGeom>
          <a:noFill/>
          <a:ln w="25400" cap="flat" cmpd="sng" algn="ctr">
            <a:noFill/>
            <a:prstDash val="soli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400" b="1" dirty="0" smtClean="0">
                <a:solidFill>
                  <a:schemeClr val="bg1"/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Дисциплинарная ответственность </a:t>
            </a:r>
          </a:p>
          <a:p>
            <a:pPr algn="ctr"/>
            <a:r>
              <a:rPr lang="ru-RU" sz="2400" b="1" dirty="0" smtClean="0">
                <a:solidFill>
                  <a:schemeClr val="bg1"/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за коррупционные правонарушения</a:t>
            </a:r>
            <a:endParaRPr lang="ru-RU" sz="2400" b="1" dirty="0">
              <a:solidFill>
                <a:schemeClr val="bg1"/>
              </a:solidFill>
              <a:effectLst>
                <a:outerShdw blurRad="50000" dist="30000" dir="5400000" algn="tl" rotWithShape="0">
                  <a:srgbClr val="000000">
                    <a:alpha val="3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endParaRPr lang="ru-RU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>
          <a:xfrm>
            <a:off x="8128000" y="6356350"/>
            <a:ext cx="730250" cy="388674"/>
          </a:xfrm>
        </p:spPr>
        <p:txBody>
          <a:bodyPr/>
          <a:lstStyle/>
          <a:p>
            <a:pPr algn="l">
              <a:defRPr/>
            </a:pPr>
            <a:fld id="{315BFED6-8C9F-4CED-B4CD-29CAA9124454}" type="slidenum">
              <a:rPr lang="ru-RU" sz="1800" b="1" smtClean="0">
                <a:solidFill>
                  <a:schemeClr val="tx1"/>
                </a:solidFill>
                <a:latin typeface="Arial Narrow" pitchFamily="34" charset="0"/>
              </a:rPr>
              <a:pPr algn="l">
                <a:defRPr/>
              </a:pPr>
              <a:t>11</a:t>
            </a:fld>
            <a:endParaRPr lang="ru-RU" sz="1800" b="1" dirty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9" name="TextBox 20"/>
          <p:cNvSpPr txBox="1">
            <a:spLocks noChangeArrowheads="1"/>
          </p:cNvSpPr>
          <p:nvPr/>
        </p:nvSpPr>
        <p:spPr bwMode="auto">
          <a:xfrm>
            <a:off x="339848" y="1163562"/>
            <a:ext cx="8518402" cy="13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endParaRPr lang="ru-RU" sz="500" dirty="0" smtClean="0">
              <a:ln w="0">
                <a:solidFill>
                  <a:sysClr val="windowText" lastClr="000000"/>
                </a:solidFill>
              </a:ln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000" dirty="0" smtClean="0">
                <a:ln w="0">
                  <a:solidFill>
                    <a:sysClr val="windowText" lastClr="000000"/>
                  </a:solidFill>
                </a:ln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Нарушения </a:t>
            </a:r>
            <a:r>
              <a:rPr lang="ru-RU" sz="2000" dirty="0">
                <a:ln w="0">
                  <a:solidFill>
                    <a:sysClr val="windowText" lastClr="000000"/>
                  </a:solidFill>
                </a:ln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законодательных запретов, требований и ограничений, установленных для работников в целях предупреждения </a:t>
            </a:r>
            <a:r>
              <a:rPr lang="ru-RU" sz="2000" dirty="0" smtClean="0">
                <a:ln w="0">
                  <a:solidFill>
                    <a:sysClr val="windowText" lastClr="000000"/>
                  </a:solidFill>
                </a:ln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коррупции являются </a:t>
            </a:r>
            <a:r>
              <a:rPr lang="ru-RU" sz="2000" dirty="0">
                <a:ln w="0">
                  <a:solidFill>
                    <a:sysClr val="windowText" lastClr="000000"/>
                  </a:solidFill>
                </a:ln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основанием для применения дисциплинарных взысканий.</a:t>
            </a:r>
          </a:p>
          <a:p>
            <a:pPr algn="just"/>
            <a:endParaRPr lang="ru-RU" sz="1400" dirty="0" smtClean="0">
              <a:ln w="0">
                <a:solidFill>
                  <a:sysClr val="windowText" lastClr="000000"/>
                </a:solidFill>
              </a:ln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Liberation Serif" panose="02020603050405020304" pitchFamily="18" charset="0"/>
              <a:ea typeface="Liberation Serif" panose="02020603050405020304" pitchFamily="18" charset="0"/>
              <a:cs typeface="Liberation Serif" panose="02020603050405020304" pitchFamily="18" charset="0"/>
            </a:endParaRPr>
          </a:p>
        </p:txBody>
      </p:sp>
      <p:sp>
        <p:nvSpPr>
          <p:cNvPr id="2" name="Овал 1"/>
          <p:cNvSpPr/>
          <p:nvPr/>
        </p:nvSpPr>
        <p:spPr>
          <a:xfrm>
            <a:off x="4716016" y="2471612"/>
            <a:ext cx="45719" cy="457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Овал 2"/>
          <p:cNvSpPr/>
          <p:nvPr/>
        </p:nvSpPr>
        <p:spPr>
          <a:xfrm>
            <a:off x="899592" y="2480320"/>
            <a:ext cx="7128792" cy="3786659"/>
          </a:xfrm>
          <a:prstGeom prst="ellipse">
            <a:avLst/>
          </a:prstGeom>
          <a:ln>
            <a:noFill/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48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>
                <a:solidFill>
                  <a:schemeClr val="tx1"/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В соответствии со статьей 192</a:t>
            </a:r>
            <a:endParaRPr lang="ru-RU" sz="1600" dirty="0">
              <a:solidFill>
                <a:schemeClr val="tx1"/>
              </a:solidFill>
              <a:latin typeface="Liberation Serif" panose="02020603050405020304" pitchFamily="18" charset="0"/>
              <a:ea typeface="Liberation Serif" panose="02020603050405020304" pitchFamily="18" charset="0"/>
              <a:cs typeface="Liberation Serif" panose="02020603050405020304" pitchFamily="18" charset="0"/>
            </a:endParaRPr>
          </a:p>
          <a:p>
            <a:pPr algn="ctr"/>
            <a:r>
              <a:rPr lang="ru-RU" sz="1600" b="1" dirty="0">
                <a:solidFill>
                  <a:schemeClr val="tx1"/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Трудового кодекса Российской Федерации</a:t>
            </a:r>
            <a:endParaRPr lang="ru-RU" sz="1600" dirty="0">
              <a:solidFill>
                <a:schemeClr val="tx1"/>
              </a:solidFill>
              <a:latin typeface="Liberation Serif" panose="02020603050405020304" pitchFamily="18" charset="0"/>
              <a:ea typeface="Liberation Serif" panose="02020603050405020304" pitchFamily="18" charset="0"/>
              <a:cs typeface="Liberation Serif" panose="02020603050405020304" pitchFamily="18" charset="0"/>
            </a:endParaRPr>
          </a:p>
          <a:p>
            <a:pPr algn="ctr"/>
            <a:r>
              <a:rPr lang="ru-RU" sz="1600" b="1" dirty="0">
                <a:solidFill>
                  <a:schemeClr val="tx1"/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за совершение дисциплинарного проступка,</a:t>
            </a:r>
            <a:endParaRPr lang="ru-RU" sz="1600" dirty="0">
              <a:solidFill>
                <a:schemeClr val="tx1"/>
              </a:solidFill>
              <a:latin typeface="Liberation Serif" panose="02020603050405020304" pitchFamily="18" charset="0"/>
              <a:ea typeface="Liberation Serif" panose="02020603050405020304" pitchFamily="18" charset="0"/>
              <a:cs typeface="Liberation Serif" panose="02020603050405020304" pitchFamily="18" charset="0"/>
            </a:endParaRPr>
          </a:p>
          <a:p>
            <a:pPr algn="ctr"/>
            <a:r>
              <a:rPr lang="ru-RU" sz="1600" b="1" dirty="0">
                <a:solidFill>
                  <a:schemeClr val="tx1"/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то есть неисполнение или ненадлежащее исполнение </a:t>
            </a:r>
            <a:r>
              <a:rPr lang="ru-RU" sz="1600" b="1" dirty="0" smtClean="0">
                <a:solidFill>
                  <a:schemeClr val="tx1"/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работником по </a:t>
            </a:r>
            <a:r>
              <a:rPr lang="ru-RU" sz="1600" b="1" dirty="0">
                <a:solidFill>
                  <a:schemeClr val="tx1"/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его вине возложенных на него трудовых обязанностей,</a:t>
            </a:r>
            <a:endParaRPr lang="ru-RU" sz="1600" dirty="0">
              <a:solidFill>
                <a:schemeClr val="tx1"/>
              </a:solidFill>
              <a:latin typeface="Liberation Serif" panose="02020603050405020304" pitchFamily="18" charset="0"/>
              <a:ea typeface="Liberation Serif" panose="02020603050405020304" pitchFamily="18" charset="0"/>
              <a:cs typeface="Liberation Serif" panose="02020603050405020304" pitchFamily="18" charset="0"/>
            </a:endParaRPr>
          </a:p>
          <a:p>
            <a:pPr algn="ctr"/>
            <a:r>
              <a:rPr lang="ru-RU" sz="1600" b="1" dirty="0">
                <a:solidFill>
                  <a:schemeClr val="tx1"/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работодатель имеет право применить</a:t>
            </a:r>
            <a:endParaRPr lang="ru-RU" sz="1600" dirty="0">
              <a:solidFill>
                <a:schemeClr val="tx1"/>
              </a:solidFill>
              <a:latin typeface="Liberation Serif" panose="02020603050405020304" pitchFamily="18" charset="0"/>
              <a:ea typeface="Liberation Serif" panose="02020603050405020304" pitchFamily="18" charset="0"/>
              <a:cs typeface="Liberation Serif" panose="02020603050405020304" pitchFamily="18" charset="0"/>
            </a:endParaRPr>
          </a:p>
          <a:p>
            <a:pPr algn="ctr"/>
            <a:r>
              <a:rPr lang="ru-RU" sz="1600" b="1" dirty="0">
                <a:solidFill>
                  <a:schemeClr val="tx1"/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следующие дисциплинарные взыскания:</a:t>
            </a:r>
            <a:endParaRPr lang="ru-RU" sz="1600" dirty="0">
              <a:solidFill>
                <a:schemeClr val="tx1"/>
              </a:solidFill>
              <a:latin typeface="Liberation Serif" panose="02020603050405020304" pitchFamily="18" charset="0"/>
              <a:ea typeface="Liberation Serif" panose="02020603050405020304" pitchFamily="18" charset="0"/>
              <a:cs typeface="Liberation Serif" panose="02020603050405020304" pitchFamily="18" charset="0"/>
            </a:endParaRPr>
          </a:p>
          <a:p>
            <a:pPr algn="ctr"/>
            <a:r>
              <a:rPr lang="ru-RU" sz="1600" b="1" dirty="0">
                <a:solidFill>
                  <a:schemeClr val="tx1"/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1) замечание;</a:t>
            </a:r>
            <a:endParaRPr lang="ru-RU" sz="1600" dirty="0">
              <a:solidFill>
                <a:schemeClr val="tx1"/>
              </a:solidFill>
              <a:latin typeface="Liberation Serif" panose="02020603050405020304" pitchFamily="18" charset="0"/>
              <a:ea typeface="Liberation Serif" panose="02020603050405020304" pitchFamily="18" charset="0"/>
              <a:cs typeface="Liberation Serif" panose="02020603050405020304" pitchFamily="18" charset="0"/>
            </a:endParaRPr>
          </a:p>
          <a:p>
            <a:pPr algn="ctr"/>
            <a:r>
              <a:rPr lang="ru-RU" sz="1600" b="1" dirty="0">
                <a:solidFill>
                  <a:schemeClr val="tx1"/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2) выговор;</a:t>
            </a:r>
            <a:endParaRPr lang="ru-RU" sz="1600" dirty="0">
              <a:solidFill>
                <a:schemeClr val="tx1"/>
              </a:solidFill>
              <a:latin typeface="Liberation Serif" panose="02020603050405020304" pitchFamily="18" charset="0"/>
              <a:ea typeface="Liberation Serif" panose="02020603050405020304" pitchFamily="18" charset="0"/>
              <a:cs typeface="Liberation Serif" panose="02020603050405020304" pitchFamily="18" charset="0"/>
            </a:endParaRPr>
          </a:p>
          <a:p>
            <a:pPr algn="ctr"/>
            <a:r>
              <a:rPr lang="ru-RU" sz="1600" b="1" dirty="0">
                <a:solidFill>
                  <a:schemeClr val="tx1"/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3) увольнение по соответствующим основаниям.</a:t>
            </a:r>
            <a:endParaRPr lang="ru-RU" sz="1600" dirty="0">
              <a:solidFill>
                <a:schemeClr val="tx1"/>
              </a:solidFill>
              <a:latin typeface="Liberation Serif" panose="02020603050405020304" pitchFamily="18" charset="0"/>
              <a:ea typeface="Liberation Serif" panose="02020603050405020304" pitchFamily="18" charset="0"/>
              <a:cs typeface="Liberation Serif" panose="02020603050405020304" pitchFamily="18" charset="0"/>
            </a:endParaRPr>
          </a:p>
          <a:p>
            <a:pPr algn="ctr"/>
            <a:r>
              <a:rPr lang="ru-RU" sz="1600" dirty="0">
                <a:solidFill>
                  <a:schemeClr val="tx1"/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 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Прямоугольник 14"/>
          <p:cNvSpPr/>
          <p:nvPr/>
        </p:nvSpPr>
        <p:spPr>
          <a:xfrm>
            <a:off x="0" y="214290"/>
            <a:ext cx="9144000" cy="78581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indent="457200"/>
            <a:endParaRPr lang="ru-RU" sz="1600" b="1" dirty="0">
              <a:solidFill>
                <a:schemeClr val="bg1"/>
              </a:solidFill>
              <a:latin typeface="Arial Narrow" pitchFamily="34" charset="0"/>
              <a:cs typeface="Aharoni" pitchFamily="2" charset="-79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0" y="0"/>
            <a:ext cx="9144000" cy="21429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0" name="Прямоугольник 19"/>
          <p:cNvSpPr/>
          <p:nvPr/>
        </p:nvSpPr>
        <p:spPr>
          <a:xfrm>
            <a:off x="0" y="6643710"/>
            <a:ext cx="9144000" cy="21429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0" y="214290"/>
            <a:ext cx="9144000" cy="785813"/>
          </a:xfrm>
          <a:prstGeom prst="rect">
            <a:avLst/>
          </a:prstGeom>
          <a:noFill/>
          <a:ln w="25400" cap="flat" cmpd="sng" algn="ctr">
            <a:noFill/>
            <a:prstDash val="soli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400" b="1" dirty="0" smtClean="0">
                <a:solidFill>
                  <a:schemeClr val="bg1"/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Дисциплинарная ответственность </a:t>
            </a:r>
          </a:p>
          <a:p>
            <a:pPr algn="ctr"/>
            <a:r>
              <a:rPr lang="ru-RU" sz="2400" b="1" dirty="0" smtClean="0">
                <a:solidFill>
                  <a:schemeClr val="bg1"/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за коррупционные правонарушения</a:t>
            </a:r>
            <a:endParaRPr lang="ru-RU" sz="2400" b="1" dirty="0">
              <a:solidFill>
                <a:schemeClr val="bg1"/>
              </a:solidFill>
              <a:effectLst>
                <a:outerShdw blurRad="50000" dist="30000" dir="5400000" algn="tl" rotWithShape="0">
                  <a:srgbClr val="000000">
                    <a:alpha val="3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endParaRPr lang="ru-RU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>
          <a:xfrm>
            <a:off x="8244408" y="6356350"/>
            <a:ext cx="613842" cy="388674"/>
          </a:xfrm>
        </p:spPr>
        <p:txBody>
          <a:bodyPr/>
          <a:lstStyle/>
          <a:p>
            <a:pPr>
              <a:defRPr/>
            </a:pPr>
            <a:fld id="{315BFED6-8C9F-4CED-B4CD-29CAA9124454}" type="slidenum">
              <a:rPr lang="ru-RU" sz="1800" b="1" smtClean="0">
                <a:solidFill>
                  <a:schemeClr val="tx1"/>
                </a:solidFill>
                <a:latin typeface="Arial Narrow" pitchFamily="34" charset="0"/>
              </a:rPr>
              <a:pPr>
                <a:defRPr/>
              </a:pPr>
              <a:t>12</a:t>
            </a:fld>
            <a:endParaRPr lang="ru-RU" sz="1800" b="1" dirty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2" name="Скругленный прямоугольник 1"/>
          <p:cNvSpPr/>
          <p:nvPr/>
        </p:nvSpPr>
        <p:spPr>
          <a:xfrm>
            <a:off x="683568" y="1565501"/>
            <a:ext cx="7920880" cy="4327131"/>
          </a:xfrm>
          <a:prstGeom prst="roundRect">
            <a:avLst>
              <a:gd name="adj" fmla="val 18854"/>
            </a:avLst>
          </a:prstGeom>
          <a:blipFill>
            <a:blip r:embed="rId3"/>
            <a:tile tx="0" ty="0" sx="100000" sy="100000" flip="none" algn="tl"/>
          </a:blipFill>
          <a:ln>
            <a:noFill/>
          </a:ln>
          <a:effectLst>
            <a:glow rad="228600">
              <a:schemeClr val="accent5">
                <a:satMod val="175000"/>
                <a:alpha val="40000"/>
              </a:schemeClr>
            </a:glow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FF0000"/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Пример:</a:t>
            </a:r>
            <a:r>
              <a:rPr lang="ru-RU" sz="1600" b="1" dirty="0" smtClean="0">
                <a:solidFill>
                  <a:schemeClr val="tx1"/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 трудовой договор может быть расторгнут:</a:t>
            </a:r>
          </a:p>
          <a:p>
            <a:pPr algn="ctr"/>
            <a:endParaRPr lang="ru-RU" sz="1600" b="1" dirty="0">
              <a:solidFill>
                <a:schemeClr val="tx1"/>
              </a:solidFill>
              <a:latin typeface="Liberation Serif" panose="02020603050405020304" pitchFamily="18" charset="0"/>
              <a:ea typeface="Liberation Serif" panose="02020603050405020304" pitchFamily="18" charset="0"/>
              <a:cs typeface="Liberation Serif" panose="02020603050405020304" pitchFamily="18" charset="0"/>
            </a:endParaRPr>
          </a:p>
          <a:p>
            <a:pPr algn="ctr"/>
            <a:r>
              <a:rPr lang="ru-RU" sz="1600" b="1" dirty="0" smtClean="0">
                <a:solidFill>
                  <a:srgbClr val="FF0000"/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в </a:t>
            </a:r>
            <a:r>
              <a:rPr lang="ru-RU" sz="1600" b="1" dirty="0">
                <a:solidFill>
                  <a:srgbClr val="FF0000"/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соответствии с пунктом 7.1. части 1 статьи 81</a:t>
            </a:r>
            <a:endParaRPr lang="ru-RU" sz="1600" dirty="0">
              <a:solidFill>
                <a:srgbClr val="FF0000"/>
              </a:solidFill>
              <a:latin typeface="Liberation Serif" panose="02020603050405020304" pitchFamily="18" charset="0"/>
              <a:ea typeface="Liberation Serif" panose="02020603050405020304" pitchFamily="18" charset="0"/>
              <a:cs typeface="Liberation Serif" panose="02020603050405020304" pitchFamily="18" charset="0"/>
            </a:endParaRPr>
          </a:p>
          <a:p>
            <a:pPr algn="ctr"/>
            <a:r>
              <a:rPr lang="ru-RU" sz="1600" b="1" dirty="0">
                <a:solidFill>
                  <a:srgbClr val="FF0000"/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Трудового кодекса Российской </a:t>
            </a:r>
            <a:r>
              <a:rPr lang="ru-RU" sz="1600" b="1" dirty="0" smtClean="0">
                <a:solidFill>
                  <a:srgbClr val="FF0000"/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Федерации</a:t>
            </a:r>
          </a:p>
          <a:p>
            <a:pPr algn="ctr"/>
            <a:endParaRPr lang="ru-RU" sz="1600" dirty="0">
              <a:solidFill>
                <a:schemeClr val="tx1"/>
              </a:solidFill>
              <a:latin typeface="Liberation Serif" panose="02020603050405020304" pitchFamily="18" charset="0"/>
              <a:ea typeface="Liberation Serif" panose="02020603050405020304" pitchFamily="18" charset="0"/>
              <a:cs typeface="Liberation Serif" panose="02020603050405020304" pitchFamily="18" charset="0"/>
            </a:endParaRPr>
          </a:p>
          <a:p>
            <a:pPr algn="ctr"/>
            <a:r>
              <a:rPr lang="ru-RU" sz="1600" b="1" u="sng" dirty="0">
                <a:solidFill>
                  <a:schemeClr val="tx1"/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В случаях непринятия работником мер </a:t>
            </a:r>
            <a:r>
              <a:rPr lang="ru-RU" sz="1600" b="1" dirty="0">
                <a:solidFill>
                  <a:schemeClr val="tx1"/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по предотвращению или урегулированию конфликта интересов, стороной которого он является, непредставления или представления неполных или недостоверных сведений </a:t>
            </a:r>
            <a:br>
              <a:rPr lang="ru-RU" sz="1600" b="1" dirty="0">
                <a:solidFill>
                  <a:schemeClr val="tx1"/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</a:br>
            <a:r>
              <a:rPr lang="ru-RU" sz="1600" b="1" dirty="0">
                <a:solidFill>
                  <a:schemeClr val="tx1"/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о своих доходах, расходах, об имуществе и обязательствах имущественного характера (доходах супруга (супруги) и несовершеннолетних детей), </a:t>
            </a:r>
            <a:br>
              <a:rPr lang="ru-RU" sz="1600" b="1" dirty="0">
                <a:solidFill>
                  <a:schemeClr val="tx1"/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</a:br>
            <a:r>
              <a:rPr lang="ru-RU" sz="1600" b="1" u="sng" dirty="0">
                <a:solidFill>
                  <a:schemeClr val="tx1"/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если указанные действия дают основание для утраты доверия </a:t>
            </a:r>
            <a:r>
              <a:rPr lang="ru-RU" sz="1600" b="1" u="sng" dirty="0" smtClean="0">
                <a:solidFill>
                  <a:schemeClr val="tx1"/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/>
            </a:r>
            <a:br>
              <a:rPr lang="ru-RU" sz="1600" b="1" u="sng" dirty="0" smtClean="0">
                <a:solidFill>
                  <a:schemeClr val="tx1"/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</a:br>
            <a:r>
              <a:rPr lang="ru-RU" sz="1600" b="1" u="sng" dirty="0" smtClean="0">
                <a:solidFill>
                  <a:schemeClr val="tx1"/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к работнику со </a:t>
            </a:r>
            <a:r>
              <a:rPr lang="ru-RU" sz="1600" b="1" u="sng" dirty="0">
                <a:solidFill>
                  <a:schemeClr val="tx1"/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стороны работодателя</a:t>
            </a:r>
            <a:endParaRPr lang="ru-RU" sz="1600" dirty="0">
              <a:solidFill>
                <a:schemeClr val="tx1"/>
              </a:solidFill>
              <a:latin typeface="Liberation Serif" panose="02020603050405020304" pitchFamily="18" charset="0"/>
              <a:ea typeface="Liberation Serif" panose="02020603050405020304" pitchFamily="18" charset="0"/>
              <a:cs typeface="Liberation Serif" panose="02020603050405020304" pitchFamily="18" charset="0"/>
            </a:endParaRPr>
          </a:p>
          <a:p>
            <a:pPr algn="ctr"/>
            <a:r>
              <a:rPr lang="ru-RU" sz="1600" dirty="0">
                <a:solidFill>
                  <a:schemeClr val="tx1"/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 </a:t>
            </a:r>
          </a:p>
          <a:p>
            <a:pPr algn="ctr"/>
            <a:endParaRPr lang="ru-RU" dirty="0">
              <a:blipFill>
                <a:blip r:embed="rId4"/>
                <a:tile tx="0" ty="0" sx="100000" sy="100000" flip="none" algn="tl"/>
              </a:blipFill>
            </a:endParaRPr>
          </a:p>
        </p:txBody>
      </p:sp>
    </p:spTree>
    <p:extLst>
      <p:ext uri="{BB962C8B-B14F-4D97-AF65-F5344CB8AC3E}">
        <p14:creationId xmlns:p14="http://schemas.microsoft.com/office/powerpoint/2010/main" val="4742248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Прямоугольник 14"/>
          <p:cNvSpPr/>
          <p:nvPr/>
        </p:nvSpPr>
        <p:spPr>
          <a:xfrm>
            <a:off x="0" y="0"/>
            <a:ext cx="9144000" cy="100010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indent="457200"/>
            <a:endParaRPr lang="ru-RU" sz="1600" b="1" dirty="0">
              <a:solidFill>
                <a:schemeClr val="bg1"/>
              </a:solidFill>
              <a:latin typeface="Arial Narrow" pitchFamily="34" charset="0"/>
              <a:cs typeface="Aharoni" pitchFamily="2" charset="-79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0" y="0"/>
            <a:ext cx="9144000" cy="21429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0" y="214290"/>
            <a:ext cx="9144000" cy="785813"/>
          </a:xfrm>
          <a:prstGeom prst="rect">
            <a:avLst/>
          </a:prstGeom>
          <a:noFill/>
          <a:ln w="25400" cap="flat" cmpd="sng" algn="ctr">
            <a:noFill/>
            <a:prstDash val="soli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sz="2400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r>
              <a:rPr lang="ru-RU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Отягчающие и смягчающие обстоятельства при применении дисциплинарного взыскания</a:t>
            </a:r>
          </a:p>
          <a:p>
            <a:pPr algn="ctr">
              <a:defRPr/>
            </a:pPr>
            <a:endParaRPr lang="ru-RU" sz="24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>
          <a:xfrm>
            <a:off x="8460432" y="6356350"/>
            <a:ext cx="397818" cy="388674"/>
          </a:xfrm>
        </p:spPr>
        <p:txBody>
          <a:bodyPr/>
          <a:lstStyle/>
          <a:p>
            <a:pPr>
              <a:defRPr/>
            </a:pPr>
            <a:fld id="{315BFED6-8C9F-4CED-B4CD-29CAA9124454}" type="slidenum">
              <a:rPr lang="ru-RU" sz="1800" b="1" smtClean="0">
                <a:solidFill>
                  <a:schemeClr val="tx1"/>
                </a:solidFill>
                <a:latin typeface="Arial Narrow" pitchFamily="34" charset="0"/>
              </a:rPr>
              <a:pPr>
                <a:defRPr/>
              </a:pPr>
              <a:t>13</a:t>
            </a:fld>
            <a:endParaRPr lang="ru-RU" sz="1800" b="1" dirty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0" y="1073341"/>
            <a:ext cx="4320636" cy="3504520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20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8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0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0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Отягчающие </a:t>
            </a:r>
          </a:p>
          <a:p>
            <a:pPr algn="ctr"/>
            <a:r>
              <a:rPr lang="ru-RU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Обстоятельства</a:t>
            </a:r>
          </a:p>
          <a:p>
            <a:pPr algn="ctr"/>
            <a:endParaRPr lang="ru-RU" sz="8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1600" b="1" dirty="0" smtClean="0">
                <a:solidFill>
                  <a:srgbClr val="3426E6"/>
                </a:solidFill>
                <a:latin typeface="Times New Roman" pitchFamily="18" charset="0"/>
                <a:cs typeface="Times New Roman" pitchFamily="18" charset="0"/>
              </a:rPr>
              <a:t>1. Представление в ходе проверки недостоверных и противоречивых объяснений, совершение иных действия, направленных на затруднение хода проверки;</a:t>
            </a:r>
          </a:p>
          <a:p>
            <a:pPr algn="just"/>
            <a:r>
              <a:rPr lang="ru-RU" sz="1600" b="1" dirty="0" smtClean="0">
                <a:solidFill>
                  <a:srgbClr val="3426E6"/>
                </a:solidFill>
                <a:latin typeface="Times New Roman" pitchFamily="18" charset="0"/>
                <a:cs typeface="Times New Roman" pitchFamily="18" charset="0"/>
              </a:rPr>
              <a:t>2. Одновременное нарушение двух и более требований законодательства о противодействии коррупции;</a:t>
            </a:r>
          </a:p>
          <a:p>
            <a:pPr algn="just"/>
            <a:r>
              <a:rPr lang="ru-RU" sz="1600" b="1" dirty="0" smtClean="0">
                <a:solidFill>
                  <a:srgbClr val="3426E6"/>
                </a:solidFill>
                <a:latin typeface="Times New Roman" pitchFamily="18" charset="0"/>
                <a:cs typeface="Times New Roman" pitchFamily="18" charset="0"/>
              </a:rPr>
              <a:t>3.Наличие неснятого дисциплинарного взыскания;</a:t>
            </a:r>
          </a:p>
          <a:p>
            <a:pPr algn="ctr"/>
            <a:endParaRPr lang="ru-RU" sz="20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0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0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0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4636766" y="1081145"/>
            <a:ext cx="4507234" cy="3496716"/>
          </a:xfrm>
          <a:prstGeom prst="roundRect">
            <a:avLst>
              <a:gd name="adj" fmla="val 15101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indent="540000" algn="ctr"/>
            <a:endParaRPr lang="ru-RU" sz="20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indent="540000" algn="ctr"/>
            <a:endParaRPr lang="ru-RU" sz="20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indent="540000" algn="ctr"/>
            <a:endParaRPr lang="ru-RU" sz="20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indent="540000" algn="ctr"/>
            <a:endParaRPr lang="ru-RU" sz="20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indent="540000" algn="ctr"/>
            <a:endParaRPr lang="ru-RU" sz="8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indent="540000" algn="ctr"/>
            <a:endParaRPr lang="ru-RU" sz="20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Смягчающие </a:t>
            </a:r>
          </a:p>
          <a:p>
            <a:pPr algn="ctr"/>
            <a:r>
              <a:rPr lang="ru-RU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обстоятельства</a:t>
            </a:r>
          </a:p>
          <a:p>
            <a:pPr algn="just"/>
            <a:r>
              <a:rPr lang="ru-RU" sz="1600" b="1" dirty="0" smtClean="0">
                <a:solidFill>
                  <a:srgbClr val="3426E6"/>
                </a:solidFill>
                <a:latin typeface="Times New Roman" pitchFamily="18" charset="0"/>
                <a:cs typeface="Times New Roman" pitchFamily="18" charset="0"/>
              </a:rPr>
              <a:t>1. нарушения законодательства </a:t>
            </a:r>
            <a:br>
              <a:rPr lang="ru-RU" sz="1600" b="1" dirty="0" smtClean="0">
                <a:solidFill>
                  <a:srgbClr val="3426E6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600" b="1" dirty="0" smtClean="0">
                <a:solidFill>
                  <a:srgbClr val="3426E6"/>
                </a:solidFill>
                <a:latin typeface="Times New Roman" pitchFamily="18" charset="0"/>
                <a:cs typeface="Times New Roman" pitchFamily="18" charset="0"/>
              </a:rPr>
              <a:t>о противодействии коррупции впервые;</a:t>
            </a:r>
          </a:p>
          <a:p>
            <a:pPr algn="just"/>
            <a:r>
              <a:rPr lang="ru-RU" sz="1600" b="1" dirty="0" smtClean="0">
                <a:solidFill>
                  <a:srgbClr val="3426E6"/>
                </a:solidFill>
                <a:latin typeface="Times New Roman" pitchFamily="18" charset="0"/>
                <a:cs typeface="Times New Roman" pitchFamily="18" charset="0"/>
              </a:rPr>
              <a:t>2. Безукоризненное соблюдение работником в отчетном периоде других запретов, исполнение обязанностей, установленных в целях противодействия коррупции;</a:t>
            </a:r>
          </a:p>
          <a:p>
            <a:pPr algn="just"/>
            <a:r>
              <a:rPr lang="ru-RU" sz="1600" b="1" dirty="0" smtClean="0">
                <a:solidFill>
                  <a:srgbClr val="3426E6"/>
                </a:solidFill>
                <a:latin typeface="Times New Roman" pitchFamily="18" charset="0"/>
                <a:cs typeface="Times New Roman" pitchFamily="18" charset="0"/>
              </a:rPr>
              <a:t>3. Наличие поощрений;</a:t>
            </a:r>
          </a:p>
          <a:p>
            <a:pPr algn="just"/>
            <a:r>
              <a:rPr lang="ru-RU" sz="1600" b="1" dirty="0" smtClean="0">
                <a:solidFill>
                  <a:srgbClr val="3426E6"/>
                </a:solidFill>
                <a:latin typeface="Times New Roman" pitchFamily="18" charset="0"/>
                <a:cs typeface="Times New Roman" pitchFamily="18" charset="0"/>
              </a:rPr>
              <a:t>4. Добровольное сообщение о совершенном нарушении требований до начала проверки  </a:t>
            </a:r>
          </a:p>
          <a:p>
            <a:pPr algn="just"/>
            <a:endParaRPr lang="ru-RU" sz="1600" b="1" dirty="0" smtClean="0">
              <a:solidFill>
                <a:srgbClr val="3426E6"/>
              </a:solidFill>
              <a:latin typeface="Times New Roman" pitchFamily="18" charset="0"/>
              <a:cs typeface="Times New Roman" pitchFamily="18" charset="0"/>
            </a:endParaRPr>
          </a:p>
          <a:p>
            <a:pPr indent="540000" algn="ctr"/>
            <a:endParaRPr lang="ru-RU" sz="20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indent="540000" algn="ctr"/>
            <a:endParaRPr lang="ru-RU" sz="20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indent="540000" algn="ctr"/>
            <a:endParaRPr lang="ru-RU" sz="20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indent="540000" algn="ctr"/>
            <a:endParaRPr lang="ru-RU" sz="20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indent="540000"/>
            <a:endParaRPr lang="ru-RU" sz="20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57114" y="764704"/>
            <a:ext cx="972772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9600" b="1" cap="none" spc="0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!</a:t>
            </a:r>
            <a:endParaRPr lang="ru-RU" sz="9600" b="1" cap="none" spc="0" dirty="0">
              <a:ln w="11430"/>
              <a:solidFill>
                <a:srgbClr val="FF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4932040" y="764704"/>
            <a:ext cx="516596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9600" b="1" cap="none" spc="0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!</a:t>
            </a:r>
            <a:endParaRPr lang="ru-RU" sz="9600" b="1" cap="none" spc="0" dirty="0">
              <a:ln w="11430"/>
              <a:solidFill>
                <a:srgbClr val="FF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13" name="Скругленный прямоугольник 12"/>
          <p:cNvSpPr/>
          <p:nvPr/>
        </p:nvSpPr>
        <p:spPr>
          <a:xfrm rot="10800000" flipV="1">
            <a:off x="107504" y="4658898"/>
            <a:ext cx="8928992" cy="1464263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8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0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5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1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Критерий дисциплинарных проступков, носящих коррупционный характер: </a:t>
            </a:r>
            <a:r>
              <a:rPr lang="ru-RU" sz="1400" b="1" dirty="0" smtClean="0">
                <a:solidFill>
                  <a:srgbClr val="3426E6"/>
                </a:solidFill>
                <a:latin typeface="Times New Roman" pitchFamily="18" charset="0"/>
                <a:cs typeface="Times New Roman" pitchFamily="18" charset="0"/>
              </a:rPr>
              <a:t>получение лицами, уполномоченными на выполнение государственных функций и предоставление государственных услуг, или приравненными к ни лицами какой-либо выгоды от использования своего служебного положения, осуществляемое с нарушениями действующего законодательства, приносящее ущерб государственным, муниципальным и общественным интересам, выражающееся в снижении уровня исполнительской дисциплины, а также в деятельности таких должностных лиц</a:t>
            </a:r>
          </a:p>
          <a:p>
            <a:pPr algn="ctr"/>
            <a:endParaRPr lang="ru-RU" sz="20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20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Прямоугольник 14"/>
          <p:cNvSpPr/>
          <p:nvPr/>
        </p:nvSpPr>
        <p:spPr>
          <a:xfrm>
            <a:off x="0" y="285728"/>
            <a:ext cx="9144000" cy="78581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indent="457200"/>
            <a:endParaRPr lang="ru-RU" sz="1600" b="1" dirty="0">
              <a:solidFill>
                <a:schemeClr val="bg1"/>
              </a:solidFill>
              <a:latin typeface="Arial Narrow" pitchFamily="34" charset="0"/>
              <a:cs typeface="Aharoni" pitchFamily="2" charset="-79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0" y="0"/>
            <a:ext cx="9144000" cy="21429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0" name="Прямоугольник 19"/>
          <p:cNvSpPr/>
          <p:nvPr/>
        </p:nvSpPr>
        <p:spPr>
          <a:xfrm>
            <a:off x="0" y="6643710"/>
            <a:ext cx="9144000" cy="21429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0" y="214290"/>
            <a:ext cx="9144000" cy="785813"/>
          </a:xfrm>
          <a:prstGeom prst="rect">
            <a:avLst/>
          </a:prstGeom>
          <a:noFill/>
          <a:ln w="25400" cap="flat" cmpd="sng" algn="ctr">
            <a:noFill/>
            <a:prstDash val="soli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400" b="1" dirty="0" smtClean="0">
                <a:solidFill>
                  <a:schemeClr val="bg1"/>
                </a:solidFill>
                <a:latin typeface="Times New Roman" pitchFamily="18" charset="0"/>
              </a:rPr>
              <a:t>Ответственность юридических лиц </a:t>
            </a:r>
            <a:br>
              <a:rPr lang="ru-RU" sz="2400" b="1" dirty="0" smtClean="0">
                <a:solidFill>
                  <a:schemeClr val="bg1"/>
                </a:solidFill>
                <a:latin typeface="Times New Roman" pitchFamily="18" charset="0"/>
              </a:rPr>
            </a:br>
            <a:r>
              <a:rPr lang="ru-RU" sz="2400" b="1" dirty="0" smtClean="0">
                <a:solidFill>
                  <a:schemeClr val="bg1"/>
                </a:solidFill>
                <a:latin typeface="Times New Roman" pitchFamily="18" charset="0"/>
              </a:rPr>
              <a:t>за коррупционные правонарушения</a:t>
            </a:r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>
          <a:xfrm>
            <a:off x="8137534" y="6401752"/>
            <a:ext cx="730250" cy="274320"/>
          </a:xfrm>
        </p:spPr>
        <p:txBody>
          <a:bodyPr/>
          <a:lstStyle/>
          <a:p>
            <a:pPr algn="l">
              <a:defRPr/>
            </a:pPr>
            <a:fld id="{315BFED6-8C9F-4CED-B4CD-29CAA9124454}" type="slidenum">
              <a:rPr lang="ru-RU" sz="1800" b="1" smtClean="0">
                <a:solidFill>
                  <a:schemeClr val="tx1"/>
                </a:solidFill>
                <a:latin typeface="Arial Narrow" pitchFamily="34" charset="0"/>
              </a:rPr>
              <a:pPr algn="l">
                <a:defRPr/>
              </a:pPr>
              <a:t>14</a:t>
            </a:fld>
            <a:endParaRPr lang="ru-RU" sz="1800" b="1" dirty="0">
              <a:solidFill>
                <a:schemeClr val="tx1"/>
              </a:solidFill>
              <a:latin typeface="Arial Narrow" pitchFamily="34" charset="0"/>
            </a:endParaRPr>
          </a:p>
        </p:txBody>
      </p:sp>
      <p:pic>
        <p:nvPicPr>
          <p:cNvPr id="11" name="Рисунок 10" descr="Смотреть исходное изображение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56475">
            <a:off x="6412314" y="2812641"/>
            <a:ext cx="2512060" cy="1744980"/>
          </a:xfrm>
          <a:prstGeom prst="rect">
            <a:avLst/>
          </a:prstGeom>
          <a:noFill/>
          <a:ln>
            <a:noFill/>
          </a:ln>
        </p:spPr>
      </p:pic>
      <p:sp>
        <p:nvSpPr>
          <p:cNvPr id="10" name="Прямоугольник 9"/>
          <p:cNvSpPr/>
          <p:nvPr/>
        </p:nvSpPr>
        <p:spPr>
          <a:xfrm>
            <a:off x="0" y="1142984"/>
            <a:ext cx="6372200" cy="550072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 smtClean="0"/>
          </a:p>
          <a:p>
            <a:pPr algn="ctr"/>
            <a:endParaRPr lang="ru-RU" dirty="0" smtClean="0"/>
          </a:p>
          <a:p>
            <a:pPr algn="ctr"/>
            <a:endParaRPr lang="ru-RU" dirty="0" smtClean="0"/>
          </a:p>
          <a:p>
            <a:pPr algn="ctr"/>
            <a:endParaRPr lang="ru-RU" dirty="0" smtClean="0"/>
          </a:p>
          <a:p>
            <a:pPr algn="ctr"/>
            <a:endParaRPr lang="ru-RU" dirty="0" smtClean="0"/>
          </a:p>
          <a:p>
            <a:pPr algn="ctr"/>
            <a:endParaRPr lang="ru-RU" dirty="0" smtClean="0"/>
          </a:p>
          <a:p>
            <a:pPr algn="ctr"/>
            <a:endParaRPr lang="ru-RU" dirty="0" smtClean="0"/>
          </a:p>
          <a:p>
            <a:pPr algn="ctr"/>
            <a:r>
              <a:rPr lang="ru-RU" b="1" dirty="0" smtClean="0">
                <a:solidFill>
                  <a:srgbClr val="FF0000"/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Часть 1, 2 статьи 14 Федерального закона от  25.12.2008 г. № 273-ФЗ «О противодействии коррупции» </a:t>
            </a:r>
            <a:endParaRPr lang="ru-RU" b="1" dirty="0">
              <a:solidFill>
                <a:srgbClr val="FF0000"/>
              </a:solidFill>
              <a:latin typeface="Liberation Serif" panose="02020603050405020304" pitchFamily="18" charset="0"/>
              <a:ea typeface="Liberation Serif" panose="02020603050405020304" pitchFamily="18" charset="0"/>
              <a:cs typeface="Liberation Serif" panose="02020603050405020304" pitchFamily="18" charset="0"/>
            </a:endParaRPr>
          </a:p>
          <a:p>
            <a:pPr algn="ctr"/>
            <a:endParaRPr lang="ru-RU" dirty="0">
              <a:latin typeface="Liberation Serif" panose="02020603050405020304" pitchFamily="18" charset="0"/>
              <a:ea typeface="Liberation Serif" panose="02020603050405020304" pitchFamily="18" charset="0"/>
              <a:cs typeface="Liberation Serif" panose="02020603050405020304" pitchFamily="18" charset="0"/>
            </a:endParaRPr>
          </a:p>
          <a:p>
            <a:pPr algn="just"/>
            <a:r>
              <a:rPr lang="ru-RU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1. В случае, если от имени или в интересах юридического лица осуществляются организация, подготовка и совершение коррупционных правонарушений или правонарушений, создающих условия для совершения коррупционных правонарушений, к юридическому лицу могут быть применены меры ответственности в соответствии с законодательством Российской Федерации;</a:t>
            </a:r>
          </a:p>
          <a:p>
            <a:pPr algn="just"/>
            <a:r>
              <a:rPr lang="ru-RU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2. Применение за коррупционное правонарушение мер ответственности к юридическому лицу </a:t>
            </a:r>
            <a:r>
              <a:rPr lang="ru-RU" b="1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не освобождает от ответственности</a:t>
            </a:r>
            <a:r>
              <a:rPr lang="ru-RU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 за данное коррупционное правонарушение </a:t>
            </a:r>
            <a:r>
              <a:rPr lang="ru-RU" b="1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виновное физическое лицо</a:t>
            </a:r>
            <a:r>
              <a:rPr lang="ru-RU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, равно как и привлечение к уголовной или иной ответственности за коррупционное правонарушение физического лица не освобождает от ответственности за данное коррупционное правонарушение юридическое лицо</a:t>
            </a:r>
          </a:p>
          <a:p>
            <a:pPr algn="just"/>
            <a:endParaRPr lang="ru-RU" dirty="0"/>
          </a:p>
          <a:p>
            <a:pPr algn="just"/>
            <a:endParaRPr lang="ru-RU" dirty="0" smtClean="0"/>
          </a:p>
          <a:p>
            <a:pPr algn="just"/>
            <a:endParaRPr lang="ru-RU" dirty="0"/>
          </a:p>
          <a:p>
            <a:pPr algn="just"/>
            <a:endParaRPr lang="ru-RU" dirty="0" smtClean="0"/>
          </a:p>
          <a:p>
            <a:pPr algn="just"/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Прямоугольник 14"/>
          <p:cNvSpPr/>
          <p:nvPr/>
        </p:nvSpPr>
        <p:spPr>
          <a:xfrm>
            <a:off x="0" y="285728"/>
            <a:ext cx="9144000" cy="78581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indent="457200"/>
            <a:endParaRPr lang="ru-RU" sz="1600" b="1" dirty="0">
              <a:solidFill>
                <a:schemeClr val="bg1"/>
              </a:solidFill>
              <a:latin typeface="Arial Narrow" pitchFamily="34" charset="0"/>
              <a:cs typeface="Aharoni" pitchFamily="2" charset="-79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0" y="0"/>
            <a:ext cx="9144000" cy="21429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0" name="Прямоугольник 19"/>
          <p:cNvSpPr/>
          <p:nvPr/>
        </p:nvSpPr>
        <p:spPr>
          <a:xfrm>
            <a:off x="0" y="6643710"/>
            <a:ext cx="9144000" cy="21429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0" y="214290"/>
            <a:ext cx="9144000" cy="785813"/>
          </a:xfrm>
          <a:prstGeom prst="rect">
            <a:avLst/>
          </a:prstGeom>
          <a:noFill/>
          <a:ln w="25400" cap="flat" cmpd="sng" algn="ctr">
            <a:noFill/>
            <a:prstDash val="soli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400" b="1" dirty="0" smtClean="0">
                <a:solidFill>
                  <a:schemeClr val="bg1"/>
                </a:solidFill>
                <a:latin typeface="Times New Roman" pitchFamily="18" charset="0"/>
              </a:rPr>
              <a:t>Реестр лиц, уволенных в связи с утратой доверия</a:t>
            </a:r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>
          <a:xfrm>
            <a:off x="8128000" y="6356350"/>
            <a:ext cx="730250" cy="388674"/>
          </a:xfrm>
        </p:spPr>
        <p:txBody>
          <a:bodyPr/>
          <a:lstStyle/>
          <a:p>
            <a:pPr algn="l">
              <a:defRPr/>
            </a:pPr>
            <a:fld id="{315BFED6-8C9F-4CED-B4CD-29CAA9124454}" type="slidenum">
              <a:rPr lang="ru-RU" sz="1800" b="1" smtClean="0">
                <a:solidFill>
                  <a:schemeClr val="tx1"/>
                </a:solidFill>
                <a:latin typeface="Arial Narrow" pitchFamily="34" charset="0"/>
              </a:rPr>
              <a:pPr algn="l">
                <a:defRPr/>
              </a:pPr>
              <a:t>15</a:t>
            </a:fld>
            <a:endParaRPr lang="ru-RU" sz="1800" b="1" dirty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202654" y="1581472"/>
            <a:ext cx="4848014" cy="379508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FF0000"/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статья 15 </a:t>
            </a:r>
            <a:r>
              <a:rPr lang="ru-RU" b="1" dirty="0">
                <a:solidFill>
                  <a:srgbClr val="FF0000"/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Федерального закона </a:t>
            </a:r>
            <a:r>
              <a:rPr lang="ru-RU" b="1" dirty="0" smtClean="0">
                <a:solidFill>
                  <a:srgbClr val="FF0000"/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/>
            </a:r>
            <a:br>
              <a:rPr lang="ru-RU" b="1" dirty="0" smtClean="0">
                <a:solidFill>
                  <a:srgbClr val="FF0000"/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</a:br>
            <a:r>
              <a:rPr lang="ru-RU" b="1" dirty="0" smtClean="0">
                <a:solidFill>
                  <a:srgbClr val="FF0000"/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от  25.12.2008 № </a:t>
            </a:r>
            <a:r>
              <a:rPr lang="ru-RU" b="1" dirty="0">
                <a:solidFill>
                  <a:srgbClr val="FF0000"/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273-ФЗ </a:t>
            </a:r>
            <a:endParaRPr lang="ru-RU" b="1" dirty="0" smtClean="0">
              <a:solidFill>
                <a:srgbClr val="FF0000"/>
              </a:solidFill>
              <a:latin typeface="Liberation Serif" panose="02020603050405020304" pitchFamily="18" charset="0"/>
              <a:ea typeface="Liberation Serif" panose="02020603050405020304" pitchFamily="18" charset="0"/>
              <a:cs typeface="Liberation Serif" panose="02020603050405020304" pitchFamily="18" charset="0"/>
            </a:endParaRPr>
          </a:p>
          <a:p>
            <a:pPr algn="ctr"/>
            <a:r>
              <a:rPr lang="ru-RU" b="1" dirty="0" smtClean="0">
                <a:solidFill>
                  <a:srgbClr val="FF0000"/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«</a:t>
            </a:r>
            <a:r>
              <a:rPr lang="ru-RU" b="1" dirty="0">
                <a:solidFill>
                  <a:srgbClr val="FF0000"/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О противодействии коррупции» </a:t>
            </a:r>
            <a:endParaRPr lang="ru-RU" b="1" dirty="0" smtClean="0">
              <a:solidFill>
                <a:srgbClr val="FF0000"/>
              </a:solidFill>
              <a:latin typeface="Liberation Serif" panose="02020603050405020304" pitchFamily="18" charset="0"/>
              <a:ea typeface="Liberation Serif" panose="02020603050405020304" pitchFamily="18" charset="0"/>
              <a:cs typeface="Liberation Serif" panose="02020603050405020304" pitchFamily="18" charset="0"/>
            </a:endParaRPr>
          </a:p>
          <a:p>
            <a:pPr algn="ctr"/>
            <a:endParaRPr lang="ru-RU" b="1" dirty="0" smtClean="0">
              <a:solidFill>
                <a:srgbClr val="FF0000"/>
              </a:solidFill>
              <a:latin typeface="Liberation Serif" panose="02020603050405020304" pitchFamily="18" charset="0"/>
              <a:ea typeface="Liberation Serif" panose="02020603050405020304" pitchFamily="18" charset="0"/>
              <a:cs typeface="Liberation Serif" panose="02020603050405020304" pitchFamily="18" charset="0"/>
            </a:endParaRPr>
          </a:p>
          <a:p>
            <a:pPr algn="ctr"/>
            <a:r>
              <a:rPr lang="ru-RU" sz="1600" b="1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Сведения о применении к лицу взыскания </a:t>
            </a:r>
            <a:r>
              <a:rPr lang="ru-RU" sz="1600" b="1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/>
            </a:r>
            <a:br>
              <a:rPr lang="ru-RU" sz="1600" b="1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</a:br>
            <a:r>
              <a:rPr lang="ru-RU" sz="1600" b="1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в </a:t>
            </a:r>
            <a:r>
              <a:rPr lang="ru-RU" sz="1600" b="1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виде увольнения</a:t>
            </a:r>
            <a:r>
              <a:rPr lang="ru-RU" sz="1600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 (освобождения от должности) </a:t>
            </a:r>
            <a:r>
              <a:rPr lang="ru-RU" sz="1600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/>
            </a:r>
            <a:br>
              <a:rPr lang="ru-RU" sz="1600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</a:br>
            <a:r>
              <a:rPr lang="ru-RU" sz="1600" b="1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в </a:t>
            </a:r>
            <a:r>
              <a:rPr lang="ru-RU" sz="1600" b="1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связи с утратой доверия за совершение коррупционного правонарушения</a:t>
            </a:r>
            <a:r>
              <a:rPr lang="ru-RU" sz="1600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, </a:t>
            </a:r>
            <a:r>
              <a:rPr lang="ru-RU" sz="1600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/>
            </a:r>
            <a:br>
              <a:rPr lang="ru-RU" sz="1600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</a:br>
            <a:r>
              <a:rPr lang="ru-RU" sz="1600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за </a:t>
            </a:r>
            <a:r>
              <a:rPr lang="ru-RU" sz="1600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исключением сведений, составляющих государственную тайну, </a:t>
            </a:r>
            <a:r>
              <a:rPr lang="ru-RU" sz="1600" b="1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подлежат включению </a:t>
            </a:r>
            <a:r>
              <a:rPr lang="ru-RU" sz="1600" b="1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/>
            </a:r>
            <a:br>
              <a:rPr lang="ru-RU" sz="1600" b="1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</a:br>
            <a:r>
              <a:rPr lang="ru-RU" sz="1600" b="1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в </a:t>
            </a:r>
            <a:r>
              <a:rPr lang="ru-RU" sz="1600" b="1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реестр лиц, уволенных в связи с утратой доверия (далее - реестр), сроком на пять лет </a:t>
            </a:r>
            <a:r>
              <a:rPr lang="ru-RU" sz="1600" b="1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/>
            </a:r>
            <a:br>
              <a:rPr lang="ru-RU" sz="1600" b="1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</a:br>
            <a:r>
              <a:rPr lang="ru-RU" sz="1600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с </a:t>
            </a:r>
            <a:r>
              <a:rPr lang="ru-RU" sz="1600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момента принятия акта, явившегося основанием для включения в реестр</a:t>
            </a:r>
          </a:p>
          <a:p>
            <a:pPr algn="ctr"/>
            <a:endParaRPr lang="ru-RU" b="1" dirty="0" smtClean="0">
              <a:solidFill>
                <a:srgbClr val="FF0000"/>
              </a:solidFill>
              <a:latin typeface="Liberation Serif" panose="02020603050405020304" pitchFamily="18" charset="0"/>
              <a:ea typeface="Liberation Serif" panose="02020603050405020304" pitchFamily="18" charset="0"/>
              <a:cs typeface="Liberation Serif" panose="02020603050405020304" pitchFamily="18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084943">
            <a:off x="418492" y="1807517"/>
            <a:ext cx="3287638" cy="3448832"/>
          </a:xfrm>
          <a:prstGeom prst="rect">
            <a:avLst/>
          </a:prstGeom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16781497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оугольник 15"/>
          <p:cNvSpPr/>
          <p:nvPr/>
        </p:nvSpPr>
        <p:spPr>
          <a:xfrm>
            <a:off x="0" y="0"/>
            <a:ext cx="9144000" cy="21429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0" name="Прямоугольник 19"/>
          <p:cNvSpPr/>
          <p:nvPr/>
        </p:nvSpPr>
        <p:spPr>
          <a:xfrm>
            <a:off x="0" y="6643710"/>
            <a:ext cx="9144000" cy="21429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>
          <a:xfrm>
            <a:off x="8316416" y="6356350"/>
            <a:ext cx="541834" cy="388674"/>
          </a:xfrm>
        </p:spPr>
        <p:txBody>
          <a:bodyPr/>
          <a:lstStyle/>
          <a:p>
            <a:pPr algn="l">
              <a:defRPr/>
            </a:pPr>
            <a:fld id="{315BFED6-8C9F-4CED-B4CD-29CAA9124454}" type="slidenum">
              <a:rPr lang="ru-RU" sz="1800" b="1" smtClean="0">
                <a:solidFill>
                  <a:schemeClr val="tx1"/>
                </a:solidFill>
                <a:latin typeface="Arial Narrow" pitchFamily="34" charset="0"/>
              </a:rPr>
              <a:pPr algn="l">
                <a:defRPr/>
              </a:pPr>
              <a:t>16</a:t>
            </a:fld>
            <a:endParaRPr lang="ru-RU" sz="1800" b="1" dirty="0">
              <a:solidFill>
                <a:schemeClr val="tx1"/>
              </a:solidFill>
              <a:latin typeface="Arial Narrow" pitchFamily="34" charset="0"/>
            </a:endParaRPr>
          </a:p>
        </p:txBody>
      </p:sp>
      <p:pic>
        <p:nvPicPr>
          <p:cNvPr id="11" name="Рисунок 10" descr="Гербик - скромный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-214346" y="0"/>
            <a:ext cx="2309856" cy="1732392"/>
          </a:xfrm>
          <a:prstGeom prst="rect">
            <a:avLst/>
          </a:prstGeom>
        </p:spPr>
      </p:pic>
      <p:sp>
        <p:nvSpPr>
          <p:cNvPr id="12" name="Прямоугольник 11"/>
          <p:cNvSpPr/>
          <p:nvPr/>
        </p:nvSpPr>
        <p:spPr>
          <a:xfrm>
            <a:off x="1428728" y="285728"/>
            <a:ext cx="4786346" cy="1285884"/>
          </a:xfrm>
          <a:prstGeom prst="rect">
            <a:avLst/>
          </a:prstGeom>
          <a:noFill/>
          <a:ln>
            <a:noFill/>
          </a:ln>
          <a:effectLst>
            <a:glow rad="228600">
              <a:schemeClr val="accent5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400" b="1" dirty="0" smtClean="0">
                <a:solidFill>
                  <a:srgbClr val="3426E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Министерство здравоохранения Свердловской области</a:t>
            </a:r>
            <a:endParaRPr lang="ru-RU" sz="2400" b="1" dirty="0">
              <a:solidFill>
                <a:srgbClr val="3426E6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</a:endParaRPr>
          </a:p>
        </p:txBody>
      </p:sp>
      <p:sp>
        <p:nvSpPr>
          <p:cNvPr id="17" name="Rectangle 4"/>
          <p:cNvSpPr>
            <a:spLocks noChangeArrowheads="1"/>
          </p:cNvSpPr>
          <p:nvPr/>
        </p:nvSpPr>
        <p:spPr bwMode="auto">
          <a:xfrm>
            <a:off x="857225" y="2643182"/>
            <a:ext cx="3714776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sz="2400" b="1" dirty="0">
                <a:solidFill>
                  <a:srgbClr val="3426E6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Спасибо за внимание!</a:t>
            </a: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98009" y="352224"/>
            <a:ext cx="2857500" cy="1905000"/>
          </a:xfrm>
          <a:prstGeom prst="rect">
            <a:avLst/>
          </a:prstGeom>
        </p:spPr>
      </p:pic>
      <p:pic>
        <p:nvPicPr>
          <p:cNvPr id="13" name="Рисунок 12" descr="Смотреть исходное изображение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996" y="4167467"/>
            <a:ext cx="4580445" cy="2321391"/>
          </a:xfrm>
          <a:prstGeom prst="rect">
            <a:avLst/>
          </a:prstGeom>
          <a:noFill/>
          <a:ln>
            <a:noFill/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</p:pic>
      <p:pic>
        <p:nvPicPr>
          <p:cNvPr id="1026" name="Picture 2" descr="https://st3.depositphotos.com/12039478/15527/i/600/depositphotos_155278760-stock-photo-patient-giving-money-to-doctor.jp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4048" y="2667766"/>
            <a:ext cx="3698776" cy="2465851"/>
          </a:xfrm>
          <a:prstGeom prst="rect">
            <a:avLst/>
          </a:prstGeom>
          <a:noFill/>
          <a:effectLst>
            <a:outerShdw blurRad="50800" dist="38100" dir="16200000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Прямоугольник 14"/>
          <p:cNvSpPr/>
          <p:nvPr/>
        </p:nvSpPr>
        <p:spPr>
          <a:xfrm>
            <a:off x="0" y="45585"/>
            <a:ext cx="9144000" cy="954523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Основные понятия, используемые в сфере противодействия коррупции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-108520" y="0"/>
            <a:ext cx="9144000" cy="21429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0" y="214290"/>
            <a:ext cx="9144000" cy="785813"/>
          </a:xfrm>
          <a:prstGeom prst="rect">
            <a:avLst/>
          </a:prstGeom>
          <a:noFill/>
          <a:ln w="25400" cap="flat" cmpd="sng" algn="ctr">
            <a:noFill/>
            <a:prstDash val="soli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>
          <a:xfrm>
            <a:off x="8591568" y="6357958"/>
            <a:ext cx="266682" cy="387066"/>
          </a:xfrm>
        </p:spPr>
        <p:txBody>
          <a:bodyPr/>
          <a:lstStyle/>
          <a:p>
            <a:pPr>
              <a:defRPr/>
            </a:pPr>
            <a:fld id="{315BFED6-8C9F-4CED-B4CD-29CAA9124454}" type="slidenum">
              <a:rPr lang="ru-RU" sz="1800" b="1" smtClean="0">
                <a:solidFill>
                  <a:schemeClr val="tx1"/>
                </a:solidFill>
                <a:latin typeface="Arial Narrow" pitchFamily="34" charset="0"/>
              </a:rPr>
              <a:pPr>
                <a:defRPr/>
              </a:pPr>
              <a:t>2</a:t>
            </a:fld>
            <a:endParaRPr lang="ru-RU" sz="1800" b="1" dirty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51414" y="2420888"/>
            <a:ext cx="4160546" cy="3785652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 w="57150">
            <a:solidFill>
              <a:schemeClr val="tx1"/>
            </a:solidFill>
          </a:ln>
          <a:effectLst>
            <a:innerShdw blurRad="114300">
              <a:prstClr val="black"/>
            </a:inn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/>
          <a:p>
            <a:pPr algn="just"/>
            <a:r>
              <a:rPr lang="ru-RU" sz="1500" b="1" dirty="0" smtClean="0">
                <a:solidFill>
                  <a:srgbClr val="FF0000"/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 1. Коррупция </a:t>
            </a:r>
            <a:r>
              <a:rPr lang="ru-RU" sz="1500" b="1" dirty="0">
                <a:solidFill>
                  <a:srgbClr val="FF0000"/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- </a:t>
            </a:r>
            <a:r>
              <a:rPr lang="ru-RU" sz="1500" b="1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злоупотребление должностным положением, дача взятки, получение взятки, злоупотребление полномочиями, коммерческий подкуп либо иное незаконное использование физическим лицом своего должностного положения вопреки законным интересам общества и государства в целях получения выгоды в виде денег, ценностей, иного имущества или услуг имущественного характера, иных имущественных прав для себя или для третьих лиц либо незаконное предоставление такой выгоды указанному лицу другими физическими лицами</a:t>
            </a:r>
            <a:r>
              <a:rPr lang="ru-RU" sz="1500" b="1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;</a:t>
            </a:r>
          </a:p>
          <a:p>
            <a:pPr algn="just"/>
            <a:endParaRPr lang="ru-RU" sz="1500" b="1" dirty="0">
              <a:latin typeface="Liberation Serif" panose="02020603050405020304" pitchFamily="18" charset="0"/>
              <a:ea typeface="Liberation Serif" panose="02020603050405020304" pitchFamily="18" charset="0"/>
              <a:cs typeface="Liberation Serif" panose="02020603050405020304" pitchFamily="18" charset="0"/>
            </a:endParaRPr>
          </a:p>
          <a:p>
            <a:pPr algn="just"/>
            <a:endParaRPr lang="ru-RU" sz="1500" b="1" dirty="0">
              <a:latin typeface="Liberation Serif" panose="02020603050405020304" pitchFamily="18" charset="0"/>
              <a:ea typeface="Liberation Serif" panose="02020603050405020304" pitchFamily="18" charset="0"/>
              <a:cs typeface="Liberation Serif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4660768" y="1147508"/>
            <a:ext cx="4392488" cy="3801041"/>
          </a:xfrm>
          <a:prstGeom prst="rect">
            <a:avLst/>
          </a:prstGeom>
          <a:blipFill>
            <a:blip r:embed="rId4"/>
            <a:tile tx="0" ty="0" sx="100000" sy="100000" flip="none" algn="tl"/>
          </a:blipFill>
          <a:ln w="5715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ru-RU" sz="1500" b="1" dirty="0" smtClean="0">
                <a:solidFill>
                  <a:srgbClr val="FF0000"/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2. Противодействие </a:t>
            </a:r>
            <a:r>
              <a:rPr lang="ru-RU" sz="1500" b="1" dirty="0">
                <a:solidFill>
                  <a:srgbClr val="FF0000"/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коррупции </a:t>
            </a:r>
            <a:r>
              <a:rPr lang="ru-RU" sz="1500" b="1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- деятельность федеральных органов государственной власти, органов государственной власти субъектов Российской Федерации, органов местного самоуправления, институтов гражданского общества, организаций и физических лиц в пределах их полномочий</a:t>
            </a:r>
            <a:r>
              <a:rPr lang="ru-RU" sz="1500" b="1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:</a:t>
            </a:r>
          </a:p>
          <a:p>
            <a:pPr algn="just"/>
            <a:endParaRPr lang="ru-RU" sz="300" b="1" dirty="0">
              <a:latin typeface="Liberation Serif" panose="02020603050405020304" pitchFamily="18" charset="0"/>
              <a:ea typeface="Liberation Serif" panose="02020603050405020304" pitchFamily="18" charset="0"/>
              <a:cs typeface="Liberation Serif" panose="02020603050405020304" pitchFamily="18" charset="0"/>
            </a:endParaRPr>
          </a:p>
          <a:p>
            <a:pPr algn="just"/>
            <a:r>
              <a:rPr lang="ru-RU" sz="1500" b="1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а) по предупреждению коррупции, в том числе по выявлению и последующему устранению причин коррупции (профилактика коррупции</a:t>
            </a:r>
            <a:r>
              <a:rPr lang="ru-RU" sz="1500" b="1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);</a:t>
            </a:r>
          </a:p>
          <a:p>
            <a:pPr algn="just"/>
            <a:endParaRPr lang="ru-RU" sz="300" b="1" dirty="0">
              <a:latin typeface="Liberation Serif" panose="02020603050405020304" pitchFamily="18" charset="0"/>
              <a:ea typeface="Liberation Serif" panose="02020603050405020304" pitchFamily="18" charset="0"/>
              <a:cs typeface="Liberation Serif" panose="02020603050405020304" pitchFamily="18" charset="0"/>
            </a:endParaRPr>
          </a:p>
          <a:p>
            <a:pPr algn="just"/>
            <a:r>
              <a:rPr lang="ru-RU" sz="1500" b="1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б) по выявлению, предупреждению, пресечению, раскрытию и расследованию коррупционных правонарушений (борьба с коррупцией</a:t>
            </a:r>
            <a:r>
              <a:rPr lang="ru-RU" sz="1500" b="1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);</a:t>
            </a:r>
          </a:p>
          <a:p>
            <a:pPr algn="just"/>
            <a:endParaRPr lang="ru-RU" sz="300" b="1" dirty="0">
              <a:latin typeface="Liberation Serif" panose="02020603050405020304" pitchFamily="18" charset="0"/>
              <a:ea typeface="Liberation Serif" panose="02020603050405020304" pitchFamily="18" charset="0"/>
              <a:cs typeface="Liberation Serif" panose="02020603050405020304" pitchFamily="18" charset="0"/>
            </a:endParaRPr>
          </a:p>
          <a:p>
            <a:pPr algn="just"/>
            <a:r>
              <a:rPr lang="ru-RU" sz="1500" b="1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в) по минимизации и (или) ликвидации последствий коррупционных правонарушений</a:t>
            </a:r>
            <a:r>
              <a:rPr lang="ru-RU" sz="1500" b="1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.</a:t>
            </a:r>
          </a:p>
          <a:p>
            <a:pPr algn="just"/>
            <a:endParaRPr lang="ru-RU" sz="700" b="1" dirty="0">
              <a:effectLst/>
              <a:latin typeface="Liberation Serif" panose="02020603050405020304" pitchFamily="18" charset="0"/>
              <a:ea typeface="Liberation Serif" panose="02020603050405020304" pitchFamily="18" charset="0"/>
              <a:cs typeface="Liberation Serif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292281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Прямоугольник 14"/>
          <p:cNvSpPr/>
          <p:nvPr/>
        </p:nvSpPr>
        <p:spPr>
          <a:xfrm>
            <a:off x="0" y="190741"/>
            <a:ext cx="9144000" cy="78581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Основные понятия,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используемые 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в сфере противодействия коррупции</a:t>
            </a:r>
          </a:p>
        </p:txBody>
      </p:sp>
      <p:sp>
        <p:nvSpPr>
          <p:cNvPr id="16" name="Прямоугольник 15"/>
          <p:cNvSpPr/>
          <p:nvPr/>
        </p:nvSpPr>
        <p:spPr>
          <a:xfrm>
            <a:off x="-108520" y="0"/>
            <a:ext cx="9144000" cy="21429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0" name="Прямоугольник 19"/>
          <p:cNvSpPr/>
          <p:nvPr/>
        </p:nvSpPr>
        <p:spPr>
          <a:xfrm>
            <a:off x="0" y="6357958"/>
            <a:ext cx="9144000" cy="500042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0" y="214290"/>
            <a:ext cx="9144000" cy="785813"/>
          </a:xfrm>
          <a:prstGeom prst="rect">
            <a:avLst/>
          </a:prstGeom>
          <a:noFill/>
          <a:ln w="25400" cap="flat" cmpd="sng" algn="ctr">
            <a:noFill/>
            <a:prstDash val="soli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>
          <a:xfrm>
            <a:off x="8532440" y="6310069"/>
            <a:ext cx="503040" cy="434955"/>
          </a:xfrm>
        </p:spPr>
        <p:txBody>
          <a:bodyPr/>
          <a:lstStyle/>
          <a:p>
            <a:pPr>
              <a:defRPr/>
            </a:pPr>
            <a:fld id="{315BFED6-8C9F-4CED-B4CD-29CAA9124454}" type="slidenum">
              <a:rPr lang="ru-RU" sz="1800" b="1" smtClean="0">
                <a:solidFill>
                  <a:schemeClr val="tx1"/>
                </a:solidFill>
                <a:latin typeface="Arial Narrow" pitchFamily="34" charset="0"/>
              </a:rPr>
              <a:pPr>
                <a:defRPr/>
              </a:pPr>
              <a:t>3</a:t>
            </a:fld>
            <a:endParaRPr lang="ru-RU" sz="1800" b="1" dirty="0">
              <a:solidFill>
                <a:schemeClr val="tx1"/>
              </a:solidFill>
              <a:latin typeface="Arial Narrow" pitchFamily="34" charset="0"/>
            </a:endParaRPr>
          </a:p>
        </p:txBody>
      </p:sp>
      <p:graphicFrame>
        <p:nvGraphicFramePr>
          <p:cNvPr id="26" name="Диаграмма 25"/>
          <p:cNvGraphicFramePr/>
          <p:nvPr/>
        </p:nvGraphicFramePr>
        <p:xfrm>
          <a:off x="152400" y="1295384"/>
          <a:ext cx="8991600" cy="120492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" name="Прямоугольник 1"/>
          <p:cNvSpPr/>
          <p:nvPr/>
        </p:nvSpPr>
        <p:spPr>
          <a:xfrm>
            <a:off x="152400" y="1295384"/>
            <a:ext cx="4059560" cy="2631490"/>
          </a:xfrm>
          <a:prstGeom prst="rect">
            <a:avLst/>
          </a:prstGeom>
          <a:blipFill>
            <a:blip r:embed="rId4"/>
            <a:tile tx="0" ty="0" sx="100000" sy="100000" flip="none" algn="tl"/>
          </a:blipFill>
          <a:ln w="57150">
            <a:solidFill>
              <a:schemeClr val="tx1"/>
            </a:solidFill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indent="450215" algn="just">
              <a:spcAft>
                <a:spcPts val="0"/>
              </a:spcAft>
            </a:pPr>
            <a:r>
              <a:rPr lang="ru-RU" sz="1500" b="1" dirty="0" smtClean="0">
                <a:solidFill>
                  <a:srgbClr val="FF0000"/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3. Конфликт интересов </a:t>
            </a:r>
            <a:r>
              <a:rPr lang="ru-RU" sz="1500" b="1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- это ситуация, при которой личная заинтересованность (прямая или косвенная) лица, замещающего должность, замещение которой предусматривает обязанность принимать меры по предотвращению и урегулированию конфликта интересов, влияет или может повлиять на надлежащее, объективное и беспристрастное исполнение им должностных (служебных) обязанностей (осуществление полномочий).</a:t>
            </a:r>
            <a:endParaRPr lang="ru-RU" sz="1500" b="1" dirty="0">
              <a:effectLst/>
              <a:latin typeface="Liberation Serif" panose="02020603050405020304" pitchFamily="18" charset="0"/>
              <a:ea typeface="Liberation Serif" panose="02020603050405020304" pitchFamily="18" charset="0"/>
              <a:cs typeface="Liberation Serif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4499992" y="1135479"/>
            <a:ext cx="4535488" cy="5170646"/>
          </a:xfrm>
          <a:prstGeom prst="rect">
            <a:avLst/>
          </a:prstGeom>
          <a:blipFill>
            <a:blip r:embed="rId5"/>
            <a:tile tx="0" ty="0" sx="100000" sy="100000" flip="none" algn="tl"/>
          </a:blipFill>
          <a:ln w="57150">
            <a:solidFill>
              <a:schemeClr val="tx1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wrap="square">
            <a:spAutoFit/>
          </a:bodyPr>
          <a:lstStyle/>
          <a:p>
            <a:pPr indent="450215" algn="just">
              <a:spcAft>
                <a:spcPts val="0"/>
              </a:spcAft>
            </a:pPr>
            <a:r>
              <a:rPr lang="ru-RU" sz="1500" b="1" dirty="0" smtClean="0">
                <a:solidFill>
                  <a:srgbClr val="FF0000"/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4. Личная </a:t>
            </a:r>
            <a:r>
              <a:rPr lang="ru-RU" sz="1500" b="1" dirty="0">
                <a:solidFill>
                  <a:srgbClr val="FF0000"/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заинтересованность </a:t>
            </a:r>
            <a:r>
              <a:rPr lang="ru-RU" sz="1500" b="1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- возможность получения доходов в виде денег, иного имущества, в том числе имущественных прав, услуг имущественного характера, результатов выполненных работ или каких-либо выгод (преимуществ) лицом, замещающим должность, замещение которой предусматривает </a:t>
            </a:r>
            <a:r>
              <a:rPr lang="ru-RU" sz="1500" b="1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обязанность принимать меры по предотвращению и урегулированию конфликта интересов, и (или) состоящими с ним в близком родстве или свойстве лицами (родителями, 6 супругами, детьми, братьями, сестрами, а также братьями, сестрами, родителями, детьми супругов и супругами детей), гражданами или организациями, с которыми лицо, замещающее должность, замещение которой предусматривает обязанность принимать меры по предотвращению и урегулированию конфликта интересов, и (или) лица, состоящие с ним в близком родстве или свойстве, связаны имущественными, корпоративными или иными близкими отношениями.</a:t>
            </a:r>
            <a:endParaRPr lang="ru-RU" sz="1500" b="1" dirty="0">
              <a:effectLst/>
              <a:latin typeface="Liberation Serif" panose="02020603050405020304" pitchFamily="18" charset="0"/>
              <a:ea typeface="Liberation Serif" panose="02020603050405020304" pitchFamily="18" charset="0"/>
              <a:cs typeface="Liberation Serif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776592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Прямоугольник 14"/>
          <p:cNvSpPr/>
          <p:nvPr/>
        </p:nvSpPr>
        <p:spPr>
          <a:xfrm>
            <a:off x="0" y="214290"/>
            <a:ext cx="9144000" cy="78581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Основные понятия, используемые в сфере противодействия коррупции</a:t>
            </a:r>
          </a:p>
        </p:txBody>
      </p:sp>
      <p:sp>
        <p:nvSpPr>
          <p:cNvPr id="16" name="Прямоугольник 15"/>
          <p:cNvSpPr/>
          <p:nvPr/>
        </p:nvSpPr>
        <p:spPr>
          <a:xfrm>
            <a:off x="-108520" y="0"/>
            <a:ext cx="9144000" cy="21429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0" name="Прямоугольник 19"/>
          <p:cNvSpPr/>
          <p:nvPr/>
        </p:nvSpPr>
        <p:spPr>
          <a:xfrm>
            <a:off x="0" y="6357958"/>
            <a:ext cx="9144000" cy="500042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0" y="214290"/>
            <a:ext cx="9144000" cy="785813"/>
          </a:xfrm>
          <a:prstGeom prst="rect">
            <a:avLst/>
          </a:prstGeom>
          <a:noFill/>
          <a:ln w="25400" cap="flat" cmpd="sng" algn="ctr">
            <a:noFill/>
            <a:prstDash val="soli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>
          <a:xfrm>
            <a:off x="8172400" y="6313434"/>
            <a:ext cx="685850" cy="431590"/>
          </a:xfrm>
        </p:spPr>
        <p:txBody>
          <a:bodyPr/>
          <a:lstStyle/>
          <a:p>
            <a:pPr>
              <a:defRPr/>
            </a:pPr>
            <a:fld id="{315BFED6-8C9F-4CED-B4CD-29CAA9124454}" type="slidenum">
              <a:rPr lang="ru-RU" sz="1800" b="1" smtClean="0">
                <a:solidFill>
                  <a:schemeClr val="tx1"/>
                </a:solidFill>
                <a:latin typeface="Arial Narrow" pitchFamily="34" charset="0"/>
              </a:rPr>
              <a:pPr>
                <a:defRPr/>
              </a:pPr>
              <a:t>4</a:t>
            </a:fld>
            <a:endParaRPr lang="ru-RU" sz="1800" b="1" dirty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152400" y="1295384"/>
            <a:ext cx="3483496" cy="4939814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 w="5715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ru-RU" sz="1500" b="1" dirty="0" smtClean="0">
                <a:solidFill>
                  <a:srgbClr val="FF0000"/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5. Взятка </a:t>
            </a:r>
            <a:r>
              <a:rPr lang="ru-RU" sz="1500" b="1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– получение должностным лицом, иностранным должностным </a:t>
            </a:r>
            <a:r>
              <a:rPr lang="ru-RU" sz="1500" b="1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лицом либо </a:t>
            </a:r>
            <a:r>
              <a:rPr lang="ru-RU" sz="1500" b="1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должностным лицом публичной международной организации лично или через посредника денег, ценных бумаг, </a:t>
            </a:r>
            <a:r>
              <a:rPr lang="ru-RU" sz="1500" b="1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иного </a:t>
            </a:r>
            <a:r>
              <a:rPr lang="ru-RU" sz="1500" b="1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имущества либо в виде незаконных оказания ему услуг имущественного характера, предоставления иных имущественных прав за совершение действий (бездействие) в пользу </a:t>
            </a:r>
            <a:r>
              <a:rPr lang="ru-RU" sz="1500" b="1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взяткодателя или </a:t>
            </a:r>
            <a:r>
              <a:rPr lang="ru-RU" sz="1500" b="1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представляемых им лиц, если такие действия (бездействие) входят в служебные полномочия должностного лица либо если оно в силу должностного положения может способствовать таким действиям (бездействию), а равно за общее покровительство или попустительство по службе.</a:t>
            </a:r>
          </a:p>
        </p:txBody>
      </p:sp>
      <p:sp>
        <p:nvSpPr>
          <p:cNvPr id="17" name="Прямоугольник 16"/>
          <p:cNvSpPr/>
          <p:nvPr/>
        </p:nvSpPr>
        <p:spPr>
          <a:xfrm>
            <a:off x="5628026" y="1120721"/>
            <a:ext cx="3508037" cy="3570208"/>
          </a:xfrm>
          <a:prstGeom prst="rect">
            <a:avLst/>
          </a:prstGeom>
          <a:gradFill flip="none" rotWithShape="1">
            <a:gsLst>
              <a:gs pos="0">
                <a:schemeClr val="accent2">
                  <a:lumMod val="60000"/>
                  <a:lumOff val="40000"/>
                  <a:tint val="66000"/>
                  <a:satMod val="160000"/>
                </a:schemeClr>
              </a:gs>
              <a:gs pos="50000">
                <a:schemeClr val="accent2">
                  <a:lumMod val="60000"/>
                  <a:lumOff val="40000"/>
                  <a:tint val="44500"/>
                  <a:satMod val="160000"/>
                </a:schemeClr>
              </a:gs>
              <a:gs pos="100000">
                <a:schemeClr val="accent2">
                  <a:lumMod val="60000"/>
                  <a:lumOff val="40000"/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  <a:ln w="57150">
            <a:solidFill>
              <a:schemeClr val="tx1"/>
            </a:solidFill>
          </a:ln>
          <a:effectLst>
            <a:innerShdw blurRad="63500" dist="50800" dir="16200000">
              <a:prstClr val="black">
                <a:alpha val="50000"/>
              </a:prstClr>
            </a:innerShdw>
          </a:effectLst>
        </p:spPr>
        <p:txBody>
          <a:bodyPr wrap="square">
            <a:spAutoFit/>
          </a:bodyPr>
          <a:lstStyle/>
          <a:p>
            <a:pPr algn="just"/>
            <a:r>
              <a:rPr lang="ru-RU" sz="1500" b="1" dirty="0" smtClean="0">
                <a:solidFill>
                  <a:srgbClr val="FF0000"/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6. Коммерческий </a:t>
            </a:r>
            <a:r>
              <a:rPr lang="ru-RU" sz="1500" b="1" dirty="0">
                <a:solidFill>
                  <a:srgbClr val="FF0000"/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подкуп </a:t>
            </a:r>
            <a:r>
              <a:rPr lang="ru-RU" sz="1500" b="1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– незаконные передача лицу, выполняющему управленческие функции в коммерческой или иной организации, денег, ценных бумаг, иного имущества, оказание ему услуг имущественного характера, предоставление иных имущественных прав за совершение действий (бездействие) в интересах дающего в связи с занимаемым этим лицом служебным положением (часть 1 статьи 204 Уголовного кодекса Российской Федерации). </a:t>
            </a:r>
          </a:p>
          <a:p>
            <a:pPr algn="just"/>
            <a:endParaRPr lang="ru-RU" sz="1600" b="1" dirty="0">
              <a:latin typeface="Liberation Serif" panose="02020603050405020304" pitchFamily="18" charset="0"/>
              <a:ea typeface="Liberation Serif" panose="02020603050405020304" pitchFamily="18" charset="0"/>
              <a:cs typeface="Liberation Serif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Прямоугольник 14"/>
          <p:cNvSpPr/>
          <p:nvPr/>
        </p:nvSpPr>
        <p:spPr>
          <a:xfrm>
            <a:off x="0" y="214290"/>
            <a:ext cx="9144000" cy="78581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Персональная ответственность </a:t>
            </a:r>
            <a:endParaRPr lang="ru-RU" sz="2000" dirty="0">
              <a:latin typeface="Liberation Serif" panose="02020603050405020304" pitchFamily="18" charset="0"/>
              <a:ea typeface="Liberation Serif" panose="02020603050405020304" pitchFamily="18" charset="0"/>
              <a:cs typeface="Liberation Serif" panose="02020603050405020304" pitchFamily="18" charset="0"/>
            </a:endParaRPr>
          </a:p>
          <a:p>
            <a:pPr algn="ctr"/>
            <a:r>
              <a:rPr lang="ru-RU" sz="2000" b="1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за несоблюдение предусмотренных ограничений и запретов</a:t>
            </a:r>
            <a:endParaRPr lang="ru-RU" sz="2000" dirty="0">
              <a:latin typeface="Liberation Serif" panose="02020603050405020304" pitchFamily="18" charset="0"/>
              <a:ea typeface="Liberation Serif" panose="02020603050405020304" pitchFamily="18" charset="0"/>
              <a:cs typeface="Liberation Serif" panose="02020603050405020304" pitchFamily="18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-108520" y="0"/>
            <a:ext cx="9144000" cy="21429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0" name="Прямоугольник 19"/>
          <p:cNvSpPr/>
          <p:nvPr/>
        </p:nvSpPr>
        <p:spPr>
          <a:xfrm>
            <a:off x="0" y="6357958"/>
            <a:ext cx="9144000" cy="500042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0" y="214290"/>
            <a:ext cx="9144000" cy="785813"/>
          </a:xfrm>
          <a:prstGeom prst="rect">
            <a:avLst/>
          </a:prstGeom>
          <a:noFill/>
          <a:ln w="25400" cap="flat" cmpd="sng" algn="ctr">
            <a:noFill/>
            <a:prstDash val="soli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>
          <a:xfrm>
            <a:off x="8226443" y="6344575"/>
            <a:ext cx="730250" cy="388674"/>
          </a:xfrm>
        </p:spPr>
        <p:txBody>
          <a:bodyPr/>
          <a:lstStyle/>
          <a:p>
            <a:pPr algn="l">
              <a:defRPr/>
            </a:pPr>
            <a:fld id="{315BFED6-8C9F-4CED-B4CD-29CAA9124454}" type="slidenum">
              <a:rPr lang="ru-RU" sz="1800" b="1" smtClean="0">
                <a:solidFill>
                  <a:schemeClr val="tx1"/>
                </a:solidFill>
                <a:latin typeface="Arial Narrow" pitchFamily="34" charset="0"/>
              </a:rPr>
              <a:pPr algn="l">
                <a:defRPr/>
              </a:pPr>
              <a:t>5</a:t>
            </a:fld>
            <a:endParaRPr lang="ru-RU" sz="1800" b="1" dirty="0">
              <a:solidFill>
                <a:schemeClr val="tx1"/>
              </a:solidFill>
              <a:latin typeface="Arial Narrow" pitchFamily="34" charset="0"/>
            </a:endParaRPr>
          </a:p>
        </p:txBody>
      </p:sp>
      <p:graphicFrame>
        <p:nvGraphicFramePr>
          <p:cNvPr id="12" name="Диаграмма 11"/>
          <p:cNvGraphicFramePr/>
          <p:nvPr>
            <p:extLst>
              <p:ext uri="{D42A27DB-BD31-4B8C-83A1-F6EECF244321}">
                <p14:modId xmlns:p14="http://schemas.microsoft.com/office/powerpoint/2010/main" val="2943836297"/>
              </p:ext>
            </p:extLst>
          </p:nvPr>
        </p:nvGraphicFramePr>
        <p:xfrm>
          <a:off x="755576" y="1055244"/>
          <a:ext cx="7128792" cy="78581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Прямоугольник 3"/>
          <p:cNvSpPr/>
          <p:nvPr/>
        </p:nvSpPr>
        <p:spPr>
          <a:xfrm>
            <a:off x="539552" y="2136339"/>
            <a:ext cx="831869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dirty="0"/>
          </a:p>
        </p:txBody>
      </p:sp>
      <p:sp>
        <p:nvSpPr>
          <p:cNvPr id="17" name="Блок-схема: альтернативный процесс 16"/>
          <p:cNvSpPr/>
          <p:nvPr/>
        </p:nvSpPr>
        <p:spPr>
          <a:xfrm>
            <a:off x="539550" y="2276872"/>
            <a:ext cx="8052018" cy="3421838"/>
          </a:xfrm>
          <a:prstGeom prst="flowChartAlternateProcess">
            <a:avLst/>
          </a:prstGeom>
          <a:ln/>
          <a:effectLst>
            <a:glow rad="228600">
              <a:schemeClr val="accent2">
                <a:satMod val="175000"/>
                <a:alpha val="40000"/>
              </a:schemeClr>
            </a:glow>
          </a:effectLst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1800" b="1" dirty="0">
                <a:solidFill>
                  <a:srgbClr val="FF0000"/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Статья 13. Ответственность физических лиц </a:t>
            </a:r>
            <a:endParaRPr lang="ru-RU" sz="1800" b="1" dirty="0" smtClean="0">
              <a:solidFill>
                <a:srgbClr val="FF0000"/>
              </a:solidFill>
              <a:latin typeface="Liberation Serif" panose="02020603050405020304" pitchFamily="18" charset="0"/>
              <a:ea typeface="Liberation Serif" panose="02020603050405020304" pitchFamily="18" charset="0"/>
              <a:cs typeface="Liberation Serif" panose="02020603050405020304" pitchFamily="18" charset="0"/>
            </a:endParaRPr>
          </a:p>
          <a:p>
            <a:pPr algn="ctr"/>
            <a:r>
              <a:rPr lang="ru-RU" sz="1800" b="1" dirty="0" smtClean="0">
                <a:solidFill>
                  <a:srgbClr val="FF0000"/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за </a:t>
            </a:r>
            <a:r>
              <a:rPr lang="ru-RU" sz="1800" b="1" dirty="0">
                <a:solidFill>
                  <a:srgbClr val="FF0000"/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коррупционные правонарушения</a:t>
            </a:r>
          </a:p>
          <a:p>
            <a:pPr algn="just"/>
            <a:endParaRPr lang="ru-RU" sz="1800" b="1" dirty="0">
              <a:latin typeface="Liberation Serif" panose="02020603050405020304" pitchFamily="18" charset="0"/>
              <a:ea typeface="Liberation Serif" panose="02020603050405020304" pitchFamily="18" charset="0"/>
              <a:cs typeface="Liberation Serif" panose="02020603050405020304" pitchFamily="18" charset="0"/>
            </a:endParaRPr>
          </a:p>
          <a:p>
            <a:pPr algn="just"/>
            <a:r>
              <a:rPr lang="ru-RU" sz="1600" b="1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1. Граждане </a:t>
            </a:r>
            <a:r>
              <a:rPr lang="ru-RU" sz="1600" b="1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Российской Федерации, иностранные граждане и лица без гражданства за совершение коррупционных правонарушений </a:t>
            </a:r>
            <a:r>
              <a:rPr lang="ru-RU" sz="1600" b="1" dirty="0">
                <a:solidFill>
                  <a:srgbClr val="FF0000"/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несут уголовную, административную, гражданско-правовую и дисциплинарную ответственность</a:t>
            </a:r>
            <a:r>
              <a:rPr lang="ru-RU" sz="1600" b="1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 в соответствии с законодательством Российской Федерации</a:t>
            </a:r>
            <a:r>
              <a:rPr lang="ru-RU" sz="1600" b="1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.</a:t>
            </a:r>
          </a:p>
          <a:p>
            <a:pPr algn="just"/>
            <a:endParaRPr lang="ru-RU" sz="500" b="1" dirty="0">
              <a:latin typeface="Liberation Serif" panose="02020603050405020304" pitchFamily="18" charset="0"/>
              <a:ea typeface="Liberation Serif" panose="02020603050405020304" pitchFamily="18" charset="0"/>
              <a:cs typeface="Liberation Serif" panose="02020603050405020304" pitchFamily="18" charset="0"/>
            </a:endParaRPr>
          </a:p>
          <a:p>
            <a:pPr algn="just"/>
            <a:r>
              <a:rPr lang="ru-RU" sz="1600" b="1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2. Физическое лицо, совершившее коррупционное правонарушение, по решению суда может быть лишено в соответствии с законодательством Российской Федерации права занимать определенные должности государственной и муниципальной службы</a:t>
            </a:r>
            <a:r>
              <a:rPr lang="ru-RU" sz="1800" b="1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.</a:t>
            </a:r>
            <a:endParaRPr lang="ru-RU" sz="1800" b="1" dirty="0">
              <a:latin typeface="Liberation Serif" panose="02020603050405020304" pitchFamily="18" charset="0"/>
              <a:ea typeface="Liberation Serif" panose="02020603050405020304" pitchFamily="18" charset="0"/>
              <a:cs typeface="Liberation Serif" panose="02020603050405020304" pitchFamily="18" charset="0"/>
              <a:hlinkClick r:id="rId4"/>
            </a:endParaRPr>
          </a:p>
        </p:txBody>
      </p:sp>
    </p:spTree>
    <p:extLst>
      <p:ext uri="{BB962C8B-B14F-4D97-AF65-F5344CB8AC3E}">
        <p14:creationId xmlns:p14="http://schemas.microsoft.com/office/powerpoint/2010/main" val="28042106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Прямоугольник 14"/>
          <p:cNvSpPr/>
          <p:nvPr/>
        </p:nvSpPr>
        <p:spPr>
          <a:xfrm>
            <a:off x="18471" y="25248"/>
            <a:ext cx="9133065" cy="84585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indent="457200"/>
            <a:endParaRPr lang="ru-RU" sz="1600" b="1" dirty="0">
              <a:solidFill>
                <a:schemeClr val="bg1"/>
              </a:solidFill>
              <a:latin typeface="Arial Narrow" pitchFamily="34" charset="0"/>
              <a:cs typeface="Aharoni" pitchFamily="2" charset="-79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0" y="0"/>
            <a:ext cx="9144000" cy="21429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0" name="Прямоугольник 19"/>
          <p:cNvSpPr/>
          <p:nvPr/>
        </p:nvSpPr>
        <p:spPr>
          <a:xfrm>
            <a:off x="0" y="6643710"/>
            <a:ext cx="9144000" cy="21429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0" y="0"/>
            <a:ext cx="9144000" cy="1000103"/>
          </a:xfrm>
          <a:prstGeom prst="rect">
            <a:avLst/>
          </a:prstGeom>
          <a:noFill/>
          <a:ln w="25400" cap="flat" cmpd="sng" algn="ctr">
            <a:noFill/>
            <a:prstDash val="soli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sz="800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r>
              <a:rPr lang="ru-RU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     </a:t>
            </a:r>
            <a:r>
              <a:rPr lang="ru-RU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Уголовная ответственность </a:t>
            </a:r>
          </a:p>
          <a:p>
            <a:pPr algn="ctr">
              <a:defRPr/>
            </a:pPr>
            <a:r>
              <a:rPr lang="ru-RU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за преступления </a:t>
            </a:r>
            <a:r>
              <a:rPr lang="ru-RU" sz="20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коррупционнной</a:t>
            </a:r>
            <a:r>
              <a:rPr lang="ru-RU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направленности</a:t>
            </a:r>
            <a:endParaRPr lang="ru-RU" sz="20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>
          <a:xfrm flipH="1">
            <a:off x="8532440" y="6237312"/>
            <a:ext cx="475078" cy="620687"/>
          </a:xfrm>
        </p:spPr>
        <p:txBody>
          <a:bodyPr/>
          <a:lstStyle/>
          <a:p>
            <a:pPr algn="l">
              <a:defRPr/>
            </a:pPr>
            <a:fld id="{315BFED6-8C9F-4CED-B4CD-29CAA9124454}" type="slidenum">
              <a:rPr lang="ru-RU" sz="1800" b="1" smtClean="0">
                <a:solidFill>
                  <a:schemeClr val="tx1"/>
                </a:solidFill>
                <a:latin typeface="Arial Narrow" pitchFamily="34" charset="0"/>
              </a:rPr>
              <a:pPr algn="l">
                <a:defRPr/>
              </a:pPr>
              <a:t>6</a:t>
            </a:fld>
            <a:endParaRPr lang="ru-RU" sz="1800" b="1" dirty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6372393" y="1029954"/>
            <a:ext cx="2740219" cy="714176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ru-RU" sz="1400" b="1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Статья 160 </a:t>
            </a:r>
          </a:p>
          <a:p>
            <a:pPr lvl="0" algn="ctr"/>
            <a:r>
              <a:rPr lang="ru-RU" sz="1400" b="1" dirty="0" smtClean="0">
                <a:solidFill>
                  <a:srgbClr val="FF0000"/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Присвоение и растрата</a:t>
            </a:r>
          </a:p>
        </p:txBody>
      </p:sp>
      <p:sp>
        <p:nvSpPr>
          <p:cNvPr id="19" name="Скругленный прямоугольник 18"/>
          <p:cNvSpPr/>
          <p:nvPr/>
        </p:nvSpPr>
        <p:spPr>
          <a:xfrm>
            <a:off x="6372393" y="1912222"/>
            <a:ext cx="2771607" cy="750059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just"/>
            <a:endParaRPr lang="ru-RU" sz="500" dirty="0" smtClean="0"/>
          </a:p>
          <a:p>
            <a:pPr algn="ctr"/>
            <a:r>
              <a:rPr lang="ru-RU" sz="1050" dirty="0"/>
              <a:t> </a:t>
            </a:r>
            <a:r>
              <a:rPr lang="ru-RU" sz="1400" b="1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Статья 204 </a:t>
            </a:r>
          </a:p>
          <a:p>
            <a:pPr algn="ctr"/>
            <a:r>
              <a:rPr lang="ru-RU" sz="1400" b="1" dirty="0" smtClean="0">
                <a:solidFill>
                  <a:srgbClr val="FF0000"/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Коммерческий подкуп</a:t>
            </a:r>
            <a:endParaRPr lang="ru-RU" sz="1400" b="1" dirty="0">
              <a:solidFill>
                <a:srgbClr val="FF0000"/>
              </a:solidFill>
              <a:latin typeface="Liberation Serif" panose="02020603050405020304" pitchFamily="18" charset="0"/>
              <a:ea typeface="Liberation Serif" panose="02020603050405020304" pitchFamily="18" charset="0"/>
              <a:cs typeface="Liberation Serif" panose="02020603050405020304" pitchFamily="18" charset="0"/>
            </a:endParaRPr>
          </a:p>
        </p:txBody>
      </p:sp>
      <p:sp>
        <p:nvSpPr>
          <p:cNvPr id="22" name="Скругленный прямоугольник 21"/>
          <p:cNvSpPr/>
          <p:nvPr/>
        </p:nvSpPr>
        <p:spPr>
          <a:xfrm>
            <a:off x="3144628" y="2538295"/>
            <a:ext cx="2880749" cy="852546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just"/>
            <a:endParaRPr lang="ru-RU" sz="500" dirty="0" smtClean="0"/>
          </a:p>
          <a:p>
            <a:pPr algn="ctr"/>
            <a:r>
              <a:rPr lang="ru-RU" sz="1050" dirty="0"/>
              <a:t> </a:t>
            </a:r>
            <a:r>
              <a:rPr lang="ru-RU" sz="1400" b="1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Статья 285 </a:t>
            </a:r>
          </a:p>
          <a:p>
            <a:pPr algn="ctr"/>
            <a:r>
              <a:rPr lang="ru-RU" sz="1400" b="1" dirty="0" smtClean="0">
                <a:solidFill>
                  <a:srgbClr val="FF0000"/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Злоупотребление должностными полномочиями</a:t>
            </a:r>
            <a:endParaRPr lang="ru-RU" sz="1400" b="1" dirty="0">
              <a:solidFill>
                <a:srgbClr val="FF0000"/>
              </a:solidFill>
              <a:latin typeface="Liberation Serif" panose="02020603050405020304" pitchFamily="18" charset="0"/>
              <a:ea typeface="Liberation Serif" panose="02020603050405020304" pitchFamily="18" charset="0"/>
              <a:cs typeface="Liberation Serif" panose="02020603050405020304" pitchFamily="18" charset="0"/>
            </a:endParaRPr>
          </a:p>
        </p:txBody>
      </p:sp>
      <p:sp>
        <p:nvSpPr>
          <p:cNvPr id="23" name="Скругленный прямоугольник 22"/>
          <p:cNvSpPr/>
          <p:nvPr/>
        </p:nvSpPr>
        <p:spPr>
          <a:xfrm>
            <a:off x="5364088" y="4824191"/>
            <a:ext cx="2952328" cy="882965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just"/>
            <a:endParaRPr lang="ru-RU" sz="500" dirty="0" smtClean="0"/>
          </a:p>
          <a:p>
            <a:pPr algn="ctr"/>
            <a:r>
              <a:rPr lang="ru-RU" sz="1050" dirty="0"/>
              <a:t> </a:t>
            </a:r>
            <a:r>
              <a:rPr lang="ru-RU" sz="1400" b="1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Статья 159  </a:t>
            </a:r>
          </a:p>
          <a:p>
            <a:pPr algn="ctr"/>
            <a:r>
              <a:rPr lang="ru-RU" sz="1400" b="1" dirty="0" smtClean="0">
                <a:solidFill>
                  <a:srgbClr val="FF0000"/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Мошенничество</a:t>
            </a:r>
            <a:endParaRPr lang="ru-RU" sz="1400" b="1" dirty="0">
              <a:solidFill>
                <a:srgbClr val="FF0000"/>
              </a:solidFill>
              <a:latin typeface="Liberation Serif" panose="02020603050405020304" pitchFamily="18" charset="0"/>
              <a:ea typeface="Liberation Serif" panose="02020603050405020304" pitchFamily="18" charset="0"/>
              <a:cs typeface="Liberation Serif" panose="02020603050405020304" pitchFamily="18" charset="0"/>
            </a:endParaRPr>
          </a:p>
        </p:txBody>
      </p:sp>
      <p:sp>
        <p:nvSpPr>
          <p:cNvPr id="24" name="Скругленный прямоугольник 23"/>
          <p:cNvSpPr/>
          <p:nvPr/>
        </p:nvSpPr>
        <p:spPr>
          <a:xfrm>
            <a:off x="3108839" y="1520070"/>
            <a:ext cx="2952328" cy="729065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just"/>
            <a:endParaRPr lang="ru-RU" sz="500" dirty="0" smtClean="0"/>
          </a:p>
          <a:p>
            <a:pPr algn="ctr"/>
            <a:r>
              <a:rPr lang="ru-RU" sz="1050" dirty="0"/>
              <a:t> </a:t>
            </a:r>
            <a:r>
              <a:rPr lang="ru-RU" sz="1400" b="1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Статья 285.1</a:t>
            </a:r>
          </a:p>
          <a:p>
            <a:pPr algn="ctr"/>
            <a:r>
              <a:rPr lang="ru-RU" sz="1400" b="1" dirty="0" smtClean="0">
                <a:solidFill>
                  <a:srgbClr val="FF0000"/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Нецелевое расходование бюджетных средств</a:t>
            </a:r>
            <a:endParaRPr lang="ru-RU" sz="1400" b="1" dirty="0">
              <a:solidFill>
                <a:srgbClr val="FF0000"/>
              </a:solidFill>
              <a:latin typeface="Liberation Serif" panose="02020603050405020304" pitchFamily="18" charset="0"/>
              <a:ea typeface="Liberation Serif" panose="02020603050405020304" pitchFamily="18" charset="0"/>
              <a:cs typeface="Liberation Serif" panose="02020603050405020304" pitchFamily="18" charset="0"/>
            </a:endParaRPr>
          </a:p>
        </p:txBody>
      </p:sp>
      <p:sp>
        <p:nvSpPr>
          <p:cNvPr id="25" name="Скругленный прямоугольник 24"/>
          <p:cNvSpPr/>
          <p:nvPr/>
        </p:nvSpPr>
        <p:spPr>
          <a:xfrm>
            <a:off x="3183317" y="3697695"/>
            <a:ext cx="2880749" cy="852546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just"/>
            <a:endParaRPr lang="ru-RU" sz="500" dirty="0" smtClean="0"/>
          </a:p>
          <a:p>
            <a:pPr algn="ctr"/>
            <a:r>
              <a:rPr lang="ru-RU" sz="1050" dirty="0"/>
              <a:t> </a:t>
            </a:r>
            <a:r>
              <a:rPr lang="ru-RU" sz="1400" b="1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Статья 286 </a:t>
            </a:r>
          </a:p>
          <a:p>
            <a:pPr algn="ctr"/>
            <a:r>
              <a:rPr lang="ru-RU" sz="1400" b="1" dirty="0" smtClean="0">
                <a:solidFill>
                  <a:srgbClr val="FF0000"/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Превышение должностных полномочий</a:t>
            </a:r>
            <a:endParaRPr lang="ru-RU" sz="1400" b="1" dirty="0">
              <a:solidFill>
                <a:srgbClr val="FF0000"/>
              </a:solidFill>
              <a:latin typeface="Liberation Serif" panose="02020603050405020304" pitchFamily="18" charset="0"/>
              <a:ea typeface="Liberation Serif" panose="02020603050405020304" pitchFamily="18" charset="0"/>
              <a:cs typeface="Liberation Serif" panose="02020603050405020304" pitchFamily="18" charset="0"/>
            </a:endParaRPr>
          </a:p>
        </p:txBody>
      </p:sp>
      <p:sp>
        <p:nvSpPr>
          <p:cNvPr id="26" name="Скругленный прямоугольник 25"/>
          <p:cNvSpPr/>
          <p:nvPr/>
        </p:nvSpPr>
        <p:spPr>
          <a:xfrm>
            <a:off x="18471" y="1010687"/>
            <a:ext cx="2721748" cy="746741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just"/>
            <a:endParaRPr lang="ru-RU" sz="500" dirty="0" smtClean="0"/>
          </a:p>
          <a:p>
            <a:pPr algn="ctr"/>
            <a:r>
              <a:rPr lang="ru-RU" sz="1050" dirty="0"/>
              <a:t> </a:t>
            </a:r>
            <a:r>
              <a:rPr lang="ru-RU" sz="1400" b="1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Статья 290 </a:t>
            </a:r>
          </a:p>
          <a:p>
            <a:pPr algn="ctr"/>
            <a:r>
              <a:rPr lang="ru-RU" sz="1400" b="1" dirty="0" smtClean="0">
                <a:solidFill>
                  <a:srgbClr val="FF0000"/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Получение взятки</a:t>
            </a:r>
            <a:endParaRPr lang="ru-RU" sz="1400" b="1" dirty="0">
              <a:solidFill>
                <a:srgbClr val="FF0000"/>
              </a:solidFill>
              <a:latin typeface="Liberation Serif" panose="02020603050405020304" pitchFamily="18" charset="0"/>
              <a:ea typeface="Liberation Serif" panose="02020603050405020304" pitchFamily="18" charset="0"/>
              <a:cs typeface="Liberation Serif" panose="02020603050405020304" pitchFamily="18" charset="0"/>
            </a:endParaRPr>
          </a:p>
        </p:txBody>
      </p:sp>
      <p:sp>
        <p:nvSpPr>
          <p:cNvPr id="29" name="Скругленный прямоугольник 28"/>
          <p:cNvSpPr/>
          <p:nvPr/>
        </p:nvSpPr>
        <p:spPr>
          <a:xfrm>
            <a:off x="37049" y="2008795"/>
            <a:ext cx="2716014" cy="750367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just"/>
            <a:endParaRPr lang="ru-RU" sz="500" dirty="0" smtClean="0"/>
          </a:p>
          <a:p>
            <a:pPr algn="ctr"/>
            <a:r>
              <a:rPr lang="ru-RU" sz="1050" dirty="0"/>
              <a:t> </a:t>
            </a:r>
            <a:r>
              <a:rPr lang="ru-RU" sz="1400" b="1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Статья 291 </a:t>
            </a:r>
          </a:p>
          <a:p>
            <a:pPr algn="ctr"/>
            <a:r>
              <a:rPr lang="ru-RU" sz="1400" b="1" dirty="0" smtClean="0">
                <a:solidFill>
                  <a:srgbClr val="FF0000"/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Дача взятки</a:t>
            </a:r>
            <a:endParaRPr lang="ru-RU" sz="1400" b="1" dirty="0">
              <a:solidFill>
                <a:srgbClr val="FF0000"/>
              </a:solidFill>
              <a:latin typeface="Liberation Serif" panose="02020603050405020304" pitchFamily="18" charset="0"/>
              <a:ea typeface="Liberation Serif" panose="02020603050405020304" pitchFamily="18" charset="0"/>
              <a:cs typeface="Liberation Serif" panose="02020603050405020304" pitchFamily="18" charset="0"/>
            </a:endParaRPr>
          </a:p>
        </p:txBody>
      </p:sp>
      <p:sp>
        <p:nvSpPr>
          <p:cNvPr id="30" name="Скругленный прямоугольник 29"/>
          <p:cNvSpPr/>
          <p:nvPr/>
        </p:nvSpPr>
        <p:spPr>
          <a:xfrm>
            <a:off x="13003" y="2969360"/>
            <a:ext cx="2697543" cy="852546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just"/>
            <a:endParaRPr lang="ru-RU" sz="500" dirty="0" smtClean="0"/>
          </a:p>
          <a:p>
            <a:pPr algn="ctr"/>
            <a:r>
              <a:rPr lang="ru-RU" sz="1050" dirty="0"/>
              <a:t> </a:t>
            </a:r>
            <a:r>
              <a:rPr lang="ru-RU" sz="1400" b="1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Статья 291.1 </a:t>
            </a:r>
          </a:p>
          <a:p>
            <a:pPr algn="ctr"/>
            <a:r>
              <a:rPr lang="ru-RU" sz="1400" b="1" dirty="0" smtClean="0">
                <a:solidFill>
                  <a:srgbClr val="FF0000"/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Посредничество </a:t>
            </a:r>
          </a:p>
          <a:p>
            <a:pPr algn="ctr"/>
            <a:r>
              <a:rPr lang="ru-RU" sz="1400" b="1" dirty="0" smtClean="0">
                <a:solidFill>
                  <a:srgbClr val="FF0000"/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во взяточничестве</a:t>
            </a:r>
            <a:endParaRPr lang="ru-RU" sz="1400" b="1" dirty="0">
              <a:solidFill>
                <a:srgbClr val="FF0000"/>
              </a:solidFill>
              <a:latin typeface="Liberation Serif" panose="02020603050405020304" pitchFamily="18" charset="0"/>
              <a:ea typeface="Liberation Serif" panose="02020603050405020304" pitchFamily="18" charset="0"/>
              <a:cs typeface="Liberation Serif" panose="02020603050405020304" pitchFamily="18" charset="0"/>
            </a:endParaRPr>
          </a:p>
        </p:txBody>
      </p:sp>
      <p:sp>
        <p:nvSpPr>
          <p:cNvPr id="31" name="Скругленный прямоугольник 30"/>
          <p:cNvSpPr/>
          <p:nvPr/>
        </p:nvSpPr>
        <p:spPr>
          <a:xfrm>
            <a:off x="827584" y="4818935"/>
            <a:ext cx="2880749" cy="938445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just"/>
            <a:endParaRPr lang="ru-RU" sz="500" dirty="0" smtClean="0"/>
          </a:p>
          <a:p>
            <a:pPr algn="ctr"/>
            <a:r>
              <a:rPr lang="ru-RU" sz="1050" dirty="0"/>
              <a:t> </a:t>
            </a:r>
            <a:r>
              <a:rPr lang="ru-RU" sz="1400" b="1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Статья 292 </a:t>
            </a:r>
          </a:p>
          <a:p>
            <a:pPr algn="ctr"/>
            <a:r>
              <a:rPr lang="ru-RU" sz="1400" b="1" dirty="0" smtClean="0">
                <a:solidFill>
                  <a:srgbClr val="FF0000"/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Служебный подлог</a:t>
            </a:r>
            <a:endParaRPr lang="ru-RU" sz="1400" b="1" dirty="0">
              <a:solidFill>
                <a:srgbClr val="FF0000"/>
              </a:solidFill>
              <a:latin typeface="Liberation Serif" panose="02020603050405020304" pitchFamily="18" charset="0"/>
              <a:ea typeface="Liberation Serif" panose="02020603050405020304" pitchFamily="18" charset="0"/>
              <a:cs typeface="Liberation Serif" panose="02020603050405020304" pitchFamily="18" charset="0"/>
            </a:endParaRPr>
          </a:p>
        </p:txBody>
      </p:sp>
      <p:sp>
        <p:nvSpPr>
          <p:cNvPr id="32" name="Скругленный прямоугольник 31"/>
          <p:cNvSpPr/>
          <p:nvPr/>
        </p:nvSpPr>
        <p:spPr>
          <a:xfrm>
            <a:off x="6372393" y="2895423"/>
            <a:ext cx="2779143" cy="797479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just"/>
            <a:endParaRPr lang="ru-RU" sz="500" dirty="0" smtClean="0"/>
          </a:p>
          <a:p>
            <a:pPr algn="ctr"/>
            <a:r>
              <a:rPr lang="ru-RU" sz="1050" dirty="0"/>
              <a:t> </a:t>
            </a:r>
            <a:r>
              <a:rPr lang="ru-RU" sz="1400" b="1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Статья 304 </a:t>
            </a:r>
          </a:p>
          <a:p>
            <a:pPr algn="ctr"/>
            <a:r>
              <a:rPr lang="ru-RU" sz="1400" b="1" dirty="0" smtClean="0">
                <a:solidFill>
                  <a:srgbClr val="FF0000"/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Провокация взятки либо коммерческого подкупа</a:t>
            </a:r>
            <a:endParaRPr lang="ru-RU" sz="1400" b="1" dirty="0">
              <a:solidFill>
                <a:srgbClr val="FF0000"/>
              </a:solidFill>
              <a:latin typeface="Liberation Serif" panose="02020603050405020304" pitchFamily="18" charset="0"/>
              <a:ea typeface="Liberation Serif" panose="02020603050405020304" pitchFamily="18" charset="0"/>
              <a:cs typeface="Liberation Serif" panose="02020603050405020304" pitchFamily="18" charset="0"/>
            </a:endParaRPr>
          </a:p>
        </p:txBody>
      </p:sp>
      <p:sp>
        <p:nvSpPr>
          <p:cNvPr id="33" name="Скругленный прямоугольник 32"/>
          <p:cNvSpPr/>
          <p:nvPr/>
        </p:nvSpPr>
        <p:spPr>
          <a:xfrm>
            <a:off x="1979712" y="5930387"/>
            <a:ext cx="5040559" cy="679628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just"/>
            <a:endParaRPr lang="ru-RU" sz="500" dirty="0" smtClean="0"/>
          </a:p>
          <a:p>
            <a:pPr algn="ctr"/>
            <a:r>
              <a:rPr lang="ru-RU" sz="1400" b="1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Иные статьи Уголовного кодекса РФ</a:t>
            </a:r>
          </a:p>
          <a:p>
            <a:pPr algn="ctr"/>
            <a:r>
              <a:rPr lang="ru-RU" sz="1400" b="1" dirty="0" smtClean="0">
                <a:solidFill>
                  <a:srgbClr val="FF0000"/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преступлений коррупционной направленности </a:t>
            </a:r>
            <a:endParaRPr lang="ru-RU" sz="1400" b="1" dirty="0">
              <a:solidFill>
                <a:srgbClr val="FF0000"/>
              </a:solidFill>
              <a:latin typeface="Liberation Serif" panose="02020603050405020304" pitchFamily="18" charset="0"/>
              <a:ea typeface="Liberation Serif" panose="02020603050405020304" pitchFamily="18" charset="0"/>
              <a:cs typeface="Liberation Serif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Прямоугольник 14"/>
          <p:cNvSpPr/>
          <p:nvPr/>
        </p:nvSpPr>
        <p:spPr>
          <a:xfrm>
            <a:off x="0" y="214290"/>
            <a:ext cx="9144000" cy="78581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indent="457200"/>
            <a:endParaRPr lang="ru-RU" sz="1600" b="1" dirty="0">
              <a:solidFill>
                <a:schemeClr val="bg1"/>
              </a:solidFill>
              <a:latin typeface="Arial Narrow" pitchFamily="34" charset="0"/>
              <a:cs typeface="Aharoni" pitchFamily="2" charset="-79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0" y="0"/>
            <a:ext cx="9144000" cy="21429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0" name="Прямоугольник 19"/>
          <p:cNvSpPr/>
          <p:nvPr/>
        </p:nvSpPr>
        <p:spPr>
          <a:xfrm>
            <a:off x="0" y="6643710"/>
            <a:ext cx="9144000" cy="21429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0" y="0"/>
            <a:ext cx="9036496" cy="908720"/>
          </a:xfrm>
          <a:prstGeom prst="rect">
            <a:avLst/>
          </a:prstGeom>
          <a:noFill/>
          <a:ln w="25400" cap="flat" cmpd="sng" algn="ctr">
            <a:noFill/>
            <a:prstDash val="soli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r>
              <a:rPr lang="ru-RU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Виды наказания за преступления коррупционной направленности</a:t>
            </a:r>
            <a:endParaRPr lang="ru-RU" sz="24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>
          <a:xfrm>
            <a:off x="8557610" y="6401752"/>
            <a:ext cx="730250" cy="274320"/>
          </a:xfrm>
        </p:spPr>
        <p:txBody>
          <a:bodyPr/>
          <a:lstStyle/>
          <a:p>
            <a:pPr algn="l">
              <a:defRPr/>
            </a:pPr>
            <a:fld id="{315BFED6-8C9F-4CED-B4CD-29CAA9124454}" type="slidenum">
              <a:rPr lang="ru-RU" sz="1800" b="1" smtClean="0">
                <a:solidFill>
                  <a:schemeClr val="tx1"/>
                </a:solidFill>
                <a:latin typeface="Arial Narrow" pitchFamily="34" charset="0"/>
              </a:rPr>
              <a:pPr algn="l">
                <a:defRPr/>
              </a:pPr>
              <a:t>7</a:t>
            </a:fld>
            <a:endParaRPr lang="ru-RU" sz="1800" b="1" dirty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48" name="Скругленный прямоугольник 47"/>
          <p:cNvSpPr/>
          <p:nvPr/>
        </p:nvSpPr>
        <p:spPr>
          <a:xfrm>
            <a:off x="179512" y="1287468"/>
            <a:ext cx="5256584" cy="4147266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285750" indent="-285750" algn="just">
              <a:buFontTx/>
              <a:buChar char="-"/>
            </a:pPr>
            <a:r>
              <a:rPr lang="ru-RU" b="1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Штраф;</a:t>
            </a:r>
          </a:p>
          <a:p>
            <a:pPr algn="just"/>
            <a:endParaRPr lang="ru-RU" sz="500" b="1" dirty="0" smtClean="0">
              <a:latin typeface="Liberation Serif" panose="02020603050405020304" pitchFamily="18" charset="0"/>
              <a:ea typeface="Liberation Serif" panose="02020603050405020304" pitchFamily="18" charset="0"/>
              <a:cs typeface="Liberation Serif" panose="02020603050405020304" pitchFamily="18" charset="0"/>
            </a:endParaRPr>
          </a:p>
          <a:p>
            <a:pPr marL="285750" indent="-285750" algn="just">
              <a:buFontTx/>
              <a:buChar char="-"/>
            </a:pPr>
            <a:r>
              <a:rPr lang="ru-RU" b="1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Лишение права занимать определенные должности или заниматься определенной деятельностью;</a:t>
            </a:r>
          </a:p>
          <a:p>
            <a:pPr algn="just"/>
            <a:endParaRPr lang="ru-RU" sz="500" b="1" dirty="0" smtClean="0">
              <a:latin typeface="Liberation Serif" panose="02020603050405020304" pitchFamily="18" charset="0"/>
              <a:ea typeface="Liberation Serif" panose="02020603050405020304" pitchFamily="18" charset="0"/>
              <a:cs typeface="Liberation Serif" panose="02020603050405020304" pitchFamily="18" charset="0"/>
            </a:endParaRPr>
          </a:p>
          <a:p>
            <a:pPr marL="285750" indent="-285750" algn="just">
              <a:buFontTx/>
              <a:buChar char="-"/>
            </a:pPr>
            <a:r>
              <a:rPr lang="ru-RU" b="1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Обязательные работы;</a:t>
            </a:r>
          </a:p>
          <a:p>
            <a:pPr algn="just"/>
            <a:endParaRPr lang="ru-RU" sz="500" b="1" dirty="0" smtClean="0">
              <a:latin typeface="Liberation Serif" panose="02020603050405020304" pitchFamily="18" charset="0"/>
              <a:ea typeface="Liberation Serif" panose="02020603050405020304" pitchFamily="18" charset="0"/>
              <a:cs typeface="Liberation Serif" panose="02020603050405020304" pitchFamily="18" charset="0"/>
            </a:endParaRPr>
          </a:p>
          <a:p>
            <a:pPr marL="285750" indent="-285750" algn="just">
              <a:buFontTx/>
              <a:buChar char="-"/>
            </a:pPr>
            <a:r>
              <a:rPr lang="ru-RU" b="1" dirty="0" smtClean="0">
                <a:solidFill>
                  <a:schemeClr val="tx1"/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Исправительные работы;</a:t>
            </a:r>
          </a:p>
          <a:p>
            <a:pPr algn="just"/>
            <a:endParaRPr lang="ru-RU" sz="500" b="1" dirty="0" smtClean="0">
              <a:solidFill>
                <a:schemeClr val="tx1"/>
              </a:solidFill>
              <a:latin typeface="Liberation Serif" panose="02020603050405020304" pitchFamily="18" charset="0"/>
              <a:ea typeface="Liberation Serif" panose="02020603050405020304" pitchFamily="18" charset="0"/>
              <a:cs typeface="Liberation Serif" panose="02020603050405020304" pitchFamily="18" charset="0"/>
            </a:endParaRPr>
          </a:p>
          <a:p>
            <a:pPr marL="285750" indent="-285750" algn="just">
              <a:buFontTx/>
              <a:buChar char="-"/>
            </a:pPr>
            <a:r>
              <a:rPr lang="ru-RU" b="1" dirty="0" smtClean="0">
                <a:solidFill>
                  <a:schemeClr val="tx1"/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Принудительные работы;</a:t>
            </a:r>
          </a:p>
          <a:p>
            <a:pPr algn="just"/>
            <a:endParaRPr lang="ru-RU" sz="500" b="1" dirty="0" smtClean="0">
              <a:solidFill>
                <a:schemeClr val="tx1"/>
              </a:solidFill>
              <a:latin typeface="Liberation Serif" panose="02020603050405020304" pitchFamily="18" charset="0"/>
              <a:ea typeface="Liberation Serif" panose="02020603050405020304" pitchFamily="18" charset="0"/>
              <a:cs typeface="Liberation Serif" panose="02020603050405020304" pitchFamily="18" charset="0"/>
            </a:endParaRPr>
          </a:p>
          <a:p>
            <a:pPr marL="285750" indent="-285750" algn="just">
              <a:buFontTx/>
              <a:buChar char="-"/>
            </a:pPr>
            <a:r>
              <a:rPr lang="ru-RU" b="1" dirty="0" smtClean="0">
                <a:solidFill>
                  <a:schemeClr val="tx1"/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Ограничение свободы;</a:t>
            </a:r>
          </a:p>
          <a:p>
            <a:pPr algn="just"/>
            <a:endParaRPr lang="ru-RU" sz="500" b="1" dirty="0" smtClean="0">
              <a:solidFill>
                <a:schemeClr val="tx1"/>
              </a:solidFill>
              <a:latin typeface="Liberation Serif" panose="02020603050405020304" pitchFamily="18" charset="0"/>
              <a:ea typeface="Liberation Serif" panose="02020603050405020304" pitchFamily="18" charset="0"/>
              <a:cs typeface="Liberation Serif" panose="02020603050405020304" pitchFamily="18" charset="0"/>
            </a:endParaRPr>
          </a:p>
          <a:p>
            <a:pPr marL="285750" indent="-285750" algn="just">
              <a:buFontTx/>
              <a:buChar char="-"/>
            </a:pPr>
            <a:r>
              <a:rPr lang="ru-RU" b="1" dirty="0" smtClean="0">
                <a:solidFill>
                  <a:schemeClr val="tx1"/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Лишение свободы на определенный срок.</a:t>
            </a:r>
          </a:p>
        </p:txBody>
      </p:sp>
      <p:sp>
        <p:nvSpPr>
          <p:cNvPr id="12" name="Скругленная прямоугольная выноска 11"/>
          <p:cNvSpPr/>
          <p:nvPr/>
        </p:nvSpPr>
        <p:spPr>
          <a:xfrm rot="334234">
            <a:off x="2964901" y="5286551"/>
            <a:ext cx="5813668" cy="411857"/>
          </a:xfrm>
          <a:prstGeom prst="wedgeRoundRectCallout">
            <a:avLst>
              <a:gd name="adj1" fmla="val -35675"/>
              <a:gd name="adj2" fmla="val -109803"/>
              <a:gd name="adj3" fmla="val 16667"/>
            </a:avLst>
          </a:prstGeom>
          <a:effectLst>
            <a:glow rad="63500">
              <a:schemeClr val="accent1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algn="ctr"/>
            <a:r>
              <a:rPr lang="ru-RU" altLang="ru-RU" sz="1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Verdana" panose="020B0604030504040204" pitchFamily="34" charset="0"/>
                <a:cs typeface="Verdana" panose="020B0604030504040204" pitchFamily="34" charset="0"/>
              </a:rPr>
              <a:t>Предусмотрено Уголовным кодексом Российской Федерации</a:t>
            </a:r>
            <a:endParaRPr lang="ru-RU" altLang="ru-RU" sz="1200" b="1" dirty="0"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346078">
            <a:off x="5726289" y="1509223"/>
            <a:ext cx="3172119" cy="3327649"/>
          </a:xfrm>
          <a:prstGeom prst="rect">
            <a:avLst/>
          </a:prstGeom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9014248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Прямоугольник 14"/>
          <p:cNvSpPr/>
          <p:nvPr/>
        </p:nvSpPr>
        <p:spPr>
          <a:xfrm>
            <a:off x="0" y="214290"/>
            <a:ext cx="9144000" cy="78581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indent="457200"/>
            <a:endParaRPr lang="ru-RU" sz="1600" b="1" dirty="0">
              <a:solidFill>
                <a:schemeClr val="bg1"/>
              </a:solidFill>
              <a:latin typeface="Arial Narrow" pitchFamily="34" charset="0"/>
              <a:cs typeface="Aharoni" pitchFamily="2" charset="-79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0" y="0"/>
            <a:ext cx="9144000" cy="21429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0" name="Прямоугольник 19"/>
          <p:cNvSpPr/>
          <p:nvPr/>
        </p:nvSpPr>
        <p:spPr>
          <a:xfrm>
            <a:off x="0" y="6643710"/>
            <a:ext cx="9144000" cy="21429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0" y="0"/>
            <a:ext cx="9144000" cy="1000103"/>
          </a:xfrm>
          <a:prstGeom prst="rect">
            <a:avLst/>
          </a:prstGeom>
          <a:noFill/>
          <a:ln w="25400" cap="flat" cmpd="sng" algn="ctr">
            <a:noFill/>
            <a:prstDash val="soli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r>
              <a:rPr lang="ru-RU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     Административная ответственность </a:t>
            </a:r>
          </a:p>
          <a:p>
            <a:pPr algn="ctr">
              <a:defRPr/>
            </a:pPr>
            <a:r>
              <a:rPr lang="ru-RU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за коррупционные правонарушения</a:t>
            </a:r>
            <a:endParaRPr lang="ru-RU" sz="24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>
          <a:xfrm>
            <a:off x="8591568" y="6356350"/>
            <a:ext cx="266682" cy="388674"/>
          </a:xfrm>
        </p:spPr>
        <p:txBody>
          <a:bodyPr/>
          <a:lstStyle/>
          <a:p>
            <a:pPr>
              <a:defRPr/>
            </a:pPr>
            <a:fld id="{315BFED6-8C9F-4CED-B4CD-29CAA9124454}" type="slidenum">
              <a:rPr lang="ru-RU" sz="1800" b="1" smtClean="0">
                <a:solidFill>
                  <a:schemeClr val="tx1"/>
                </a:solidFill>
                <a:latin typeface="Arial Narrow" pitchFamily="34" charset="0"/>
              </a:rPr>
              <a:pPr>
                <a:defRPr/>
              </a:pPr>
              <a:t>8</a:t>
            </a:fld>
            <a:endParaRPr lang="ru-RU" sz="1800" b="1" dirty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395536" y="1148709"/>
            <a:ext cx="7920880" cy="1221146"/>
          </a:xfrm>
          <a:prstGeom prst="roundRect">
            <a:avLst/>
          </a:prstGeom>
          <a:effectLst>
            <a:glow rad="139700">
              <a:schemeClr val="accent5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endParaRPr lang="ru-RU" sz="1600" b="1" dirty="0" smtClean="0"/>
          </a:p>
          <a:p>
            <a:pPr algn="ctr"/>
            <a:r>
              <a:rPr lang="ru-RU" sz="1600" b="1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Кодекс Российской Федерации </a:t>
            </a:r>
            <a:br>
              <a:rPr lang="ru-RU" sz="1600" b="1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</a:br>
            <a:r>
              <a:rPr lang="ru-RU" sz="1600" b="1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об административных правонарушениях </a:t>
            </a:r>
          </a:p>
          <a:p>
            <a:pPr algn="ctr"/>
            <a:r>
              <a:rPr lang="ru-RU" b="1" dirty="0" smtClean="0">
                <a:solidFill>
                  <a:srgbClr val="FF0000"/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содержит более 20 составов </a:t>
            </a:r>
            <a:r>
              <a:rPr lang="ru-RU" sz="1600" b="1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административных правонарушений </a:t>
            </a:r>
          </a:p>
          <a:p>
            <a:pPr algn="ctr"/>
            <a:r>
              <a:rPr lang="ru-RU" sz="1600" b="1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коррупционного характера</a:t>
            </a:r>
            <a:endParaRPr lang="ru-RU" sz="1600" dirty="0">
              <a:latin typeface="Liberation Serif" panose="02020603050405020304" pitchFamily="18" charset="0"/>
              <a:ea typeface="Liberation Serif" panose="02020603050405020304" pitchFamily="18" charset="0"/>
              <a:cs typeface="Liberation Serif" panose="02020603050405020304" pitchFamily="18" charset="0"/>
            </a:endParaRPr>
          </a:p>
          <a:p>
            <a:pPr algn="ctr">
              <a:defRPr/>
            </a:pPr>
            <a:endParaRPr lang="ru-RU" sz="1600" dirty="0"/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281758" y="2611076"/>
            <a:ext cx="4176464" cy="1177964"/>
          </a:xfrm>
          <a:prstGeom prst="roundRect">
            <a:avLst/>
          </a:prstGeom>
          <a:effectLst>
            <a:glow rad="139700">
              <a:schemeClr val="accent5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  <a:scene3d>
            <a:camera prst="orthographicFront"/>
            <a:lightRig rig="threePt" dir="t"/>
          </a:scene3d>
          <a:sp3d>
            <a:bevelT prst="convex"/>
          </a:sp3d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r>
              <a:rPr lang="ru-RU" sz="1400" b="1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статья 7.27 </a:t>
            </a:r>
            <a:endParaRPr lang="ru-RU" sz="1400" b="1" dirty="0" smtClean="0">
              <a:latin typeface="Liberation Serif" panose="02020603050405020304" pitchFamily="18" charset="0"/>
              <a:ea typeface="Liberation Serif" panose="02020603050405020304" pitchFamily="18" charset="0"/>
              <a:cs typeface="Liberation Serif" panose="02020603050405020304" pitchFamily="18" charset="0"/>
            </a:endParaRPr>
          </a:p>
          <a:p>
            <a:pPr algn="ctr"/>
            <a:r>
              <a:rPr lang="ru-RU" sz="1400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«</a:t>
            </a:r>
            <a:r>
              <a:rPr lang="ru-RU" sz="1400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Мелкое хищение» (в случае совершения соответствующего действия путем присвоения или растраты)</a:t>
            </a:r>
          </a:p>
        </p:txBody>
      </p:sp>
      <p:sp>
        <p:nvSpPr>
          <p:cNvPr id="19" name="Скругленный прямоугольник 18"/>
          <p:cNvSpPr/>
          <p:nvPr/>
        </p:nvSpPr>
        <p:spPr>
          <a:xfrm>
            <a:off x="4778996" y="2563224"/>
            <a:ext cx="4079254" cy="1225816"/>
          </a:xfrm>
          <a:prstGeom prst="roundRect">
            <a:avLst/>
          </a:prstGeom>
          <a:effectLst>
            <a:glow rad="139700">
              <a:schemeClr val="accent5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  <a:scene3d>
            <a:camera prst="orthographicFront"/>
            <a:lightRig rig="threePt" dir="t"/>
          </a:scene3d>
          <a:sp3d>
            <a:bevelT prst="convex"/>
          </a:sp3d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r>
              <a:rPr lang="ru-RU" sz="1400" b="1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статья 7.30 </a:t>
            </a:r>
            <a:endParaRPr lang="ru-RU" sz="1400" b="1" dirty="0" smtClean="0">
              <a:latin typeface="Liberation Serif" panose="02020603050405020304" pitchFamily="18" charset="0"/>
              <a:ea typeface="Liberation Serif" panose="02020603050405020304" pitchFamily="18" charset="0"/>
              <a:cs typeface="Liberation Serif" panose="02020603050405020304" pitchFamily="18" charset="0"/>
            </a:endParaRPr>
          </a:p>
          <a:p>
            <a:pPr algn="ctr"/>
            <a:r>
              <a:rPr lang="ru-RU" sz="1400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«</a:t>
            </a:r>
            <a:r>
              <a:rPr lang="ru-RU" sz="1400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Нарушение порядка размещения заказа на поставки товаров, выполнение работ, оказание услуг для нужд заказчиков»</a:t>
            </a:r>
          </a:p>
        </p:txBody>
      </p:sp>
      <p:sp>
        <p:nvSpPr>
          <p:cNvPr id="22" name="Скругленный прямоугольник 21"/>
          <p:cNvSpPr/>
          <p:nvPr/>
        </p:nvSpPr>
        <p:spPr>
          <a:xfrm>
            <a:off x="4778996" y="4090112"/>
            <a:ext cx="4079254" cy="1190036"/>
          </a:xfrm>
          <a:prstGeom prst="roundRect">
            <a:avLst/>
          </a:prstGeom>
          <a:effectLst>
            <a:glow rad="139700">
              <a:schemeClr val="accent5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>
              <a:defRPr/>
            </a:pPr>
            <a:endParaRPr lang="ru-RU" sz="1600" dirty="0"/>
          </a:p>
          <a:p>
            <a:pPr>
              <a:defRPr/>
            </a:pPr>
            <a:endParaRPr lang="ru-RU" sz="1600" dirty="0"/>
          </a:p>
          <a:p>
            <a:pPr algn="ctr"/>
            <a:r>
              <a:rPr lang="ru-RU" sz="1400" b="1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статья 19.28 </a:t>
            </a:r>
            <a:endParaRPr lang="ru-RU" sz="1400" b="1" dirty="0" smtClean="0">
              <a:latin typeface="Liberation Serif" panose="02020603050405020304" pitchFamily="18" charset="0"/>
              <a:ea typeface="Liberation Serif" panose="02020603050405020304" pitchFamily="18" charset="0"/>
              <a:cs typeface="Liberation Serif" panose="02020603050405020304" pitchFamily="18" charset="0"/>
            </a:endParaRPr>
          </a:p>
          <a:p>
            <a:pPr algn="ctr"/>
            <a:r>
              <a:rPr lang="ru-RU" sz="1400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«</a:t>
            </a:r>
            <a:r>
              <a:rPr lang="ru-RU" sz="1400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Незаконное вознаграждение от имени юридического лица»</a:t>
            </a:r>
          </a:p>
          <a:p>
            <a:pPr>
              <a:defRPr/>
            </a:pPr>
            <a:endParaRPr lang="ru-RU" sz="1600" dirty="0"/>
          </a:p>
          <a:p>
            <a:pPr>
              <a:defRPr/>
            </a:pPr>
            <a:endParaRPr lang="ru-RU" sz="1600" dirty="0"/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395536" y="4032741"/>
            <a:ext cx="4079254" cy="1263791"/>
          </a:xfrm>
          <a:prstGeom prst="roundRect">
            <a:avLst/>
          </a:prstGeom>
          <a:effectLst>
            <a:glow rad="139700">
              <a:schemeClr val="accent5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>
              <a:defRPr/>
            </a:pPr>
            <a:endParaRPr lang="ru-RU" sz="1600" dirty="0"/>
          </a:p>
          <a:p>
            <a:pPr algn="ctr"/>
            <a:r>
              <a:rPr lang="ru-RU" sz="1400" b="1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Статья </a:t>
            </a:r>
            <a:r>
              <a:rPr lang="ru-RU" sz="1400" b="1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19.29</a:t>
            </a:r>
            <a:r>
              <a:rPr lang="ru-RU" sz="1400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 </a:t>
            </a:r>
            <a:endParaRPr lang="ru-RU" sz="1400" dirty="0" smtClean="0">
              <a:latin typeface="Liberation Serif" panose="02020603050405020304" pitchFamily="18" charset="0"/>
              <a:ea typeface="Liberation Serif" panose="02020603050405020304" pitchFamily="18" charset="0"/>
              <a:cs typeface="Liberation Serif" panose="02020603050405020304" pitchFamily="18" charset="0"/>
            </a:endParaRPr>
          </a:p>
          <a:p>
            <a:pPr algn="ctr"/>
            <a:r>
              <a:rPr lang="ru-RU" sz="1400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«</a:t>
            </a:r>
            <a:r>
              <a:rPr lang="ru-RU" sz="1400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Незаконное привлечение к трудовой деятельности государственного служащего (бывшего государственного служащего)»</a:t>
            </a:r>
            <a:endParaRPr lang="ru-RU" sz="1600" dirty="0">
              <a:latin typeface="Liberation Serif" panose="02020603050405020304" pitchFamily="18" charset="0"/>
              <a:ea typeface="Liberation Serif" panose="02020603050405020304" pitchFamily="18" charset="0"/>
              <a:cs typeface="Liberation Serif" panose="02020603050405020304" pitchFamily="18" charset="0"/>
            </a:endParaRPr>
          </a:p>
          <a:p>
            <a:pPr>
              <a:defRPr/>
            </a:pPr>
            <a:endParaRPr lang="ru-RU" sz="1600" dirty="0"/>
          </a:p>
        </p:txBody>
      </p:sp>
      <p:sp>
        <p:nvSpPr>
          <p:cNvPr id="23" name="Скругленный прямоугольник 22"/>
          <p:cNvSpPr/>
          <p:nvPr/>
        </p:nvSpPr>
        <p:spPr>
          <a:xfrm>
            <a:off x="2195736" y="5857892"/>
            <a:ext cx="4536503" cy="620090"/>
          </a:xfrm>
          <a:prstGeom prst="roundRect">
            <a:avLst/>
          </a:prstGeom>
          <a:effectLst>
            <a:glow rad="139700">
              <a:schemeClr val="accent5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>
              <a:defRPr/>
            </a:pPr>
            <a:endParaRPr lang="ru-RU" sz="1600" dirty="0"/>
          </a:p>
          <a:p>
            <a:pPr>
              <a:defRPr/>
            </a:pPr>
            <a:endParaRPr lang="ru-RU" sz="1600" dirty="0"/>
          </a:p>
          <a:p>
            <a:pPr algn="ctr"/>
            <a:r>
              <a:rPr lang="ru-RU" sz="1400" b="1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И другие …..</a:t>
            </a:r>
            <a:endParaRPr lang="ru-RU" sz="1400" dirty="0">
              <a:latin typeface="Liberation Serif" panose="02020603050405020304" pitchFamily="18" charset="0"/>
              <a:ea typeface="Liberation Serif" panose="02020603050405020304" pitchFamily="18" charset="0"/>
              <a:cs typeface="Liberation Serif" panose="02020603050405020304" pitchFamily="18" charset="0"/>
            </a:endParaRPr>
          </a:p>
          <a:p>
            <a:pPr>
              <a:defRPr/>
            </a:pPr>
            <a:endParaRPr lang="ru-RU" sz="1600" dirty="0"/>
          </a:p>
          <a:p>
            <a:pPr>
              <a:defRPr/>
            </a:pPr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val="4119362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Прямоугольник 14"/>
          <p:cNvSpPr/>
          <p:nvPr/>
        </p:nvSpPr>
        <p:spPr>
          <a:xfrm>
            <a:off x="0" y="214290"/>
            <a:ext cx="9144000" cy="78581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indent="457200"/>
            <a:endParaRPr lang="ru-RU" sz="1600" b="1" dirty="0">
              <a:solidFill>
                <a:schemeClr val="bg1"/>
              </a:solidFill>
              <a:latin typeface="Arial Narrow" pitchFamily="34" charset="0"/>
              <a:cs typeface="Aharoni" pitchFamily="2" charset="-79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0" y="0"/>
            <a:ext cx="9144000" cy="21429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0" name="Прямоугольник 19"/>
          <p:cNvSpPr/>
          <p:nvPr/>
        </p:nvSpPr>
        <p:spPr>
          <a:xfrm>
            <a:off x="0" y="6643710"/>
            <a:ext cx="9144000" cy="21429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0" y="0"/>
            <a:ext cx="9144000" cy="1000103"/>
          </a:xfrm>
          <a:prstGeom prst="rect">
            <a:avLst/>
          </a:prstGeom>
          <a:noFill/>
          <a:ln w="25400" cap="flat" cmpd="sng" algn="ctr">
            <a:noFill/>
            <a:prstDash val="soli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r>
              <a:rPr lang="ru-RU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     </a:t>
            </a:r>
            <a:r>
              <a:rPr lang="ru-RU" sz="24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Виды наказания </a:t>
            </a:r>
            <a:endParaRPr lang="ru-RU" sz="2400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r>
              <a:rPr lang="ru-RU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за </a:t>
            </a:r>
            <a:r>
              <a:rPr lang="ru-RU" sz="24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преступления коррупционной направленности</a:t>
            </a:r>
            <a:endParaRPr lang="ru-RU" sz="28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>
          <a:xfrm>
            <a:off x="8244408" y="6356350"/>
            <a:ext cx="613842" cy="388674"/>
          </a:xfrm>
        </p:spPr>
        <p:txBody>
          <a:bodyPr/>
          <a:lstStyle/>
          <a:p>
            <a:pPr algn="l">
              <a:defRPr/>
            </a:pPr>
            <a:fld id="{315BFED6-8C9F-4CED-B4CD-29CAA9124454}" type="slidenum">
              <a:rPr lang="ru-RU" sz="1800" b="1" smtClean="0">
                <a:solidFill>
                  <a:schemeClr val="tx1"/>
                </a:solidFill>
                <a:latin typeface="Arial Narrow" pitchFamily="34" charset="0"/>
              </a:rPr>
              <a:pPr algn="l">
                <a:defRPr/>
              </a:pPr>
              <a:t>9</a:t>
            </a:fld>
            <a:endParaRPr lang="ru-RU" sz="1800" b="1" dirty="0">
              <a:solidFill>
                <a:schemeClr val="tx1"/>
              </a:solidFill>
              <a:latin typeface="Arial Narrow" pitchFamily="34" charset="0"/>
            </a:endParaRPr>
          </a:p>
        </p:txBody>
      </p:sp>
      <p:pic>
        <p:nvPicPr>
          <p:cNvPr id="10" name="Рисунок 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255898"/>
            <a:ext cx="2317366" cy="3360802"/>
          </a:xfrm>
          <a:prstGeom prst="rect">
            <a:avLst/>
          </a:prstGeom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</p:pic>
      <p:sp>
        <p:nvSpPr>
          <p:cNvPr id="11" name="Скругленный прямоугольник 10"/>
          <p:cNvSpPr/>
          <p:nvPr/>
        </p:nvSpPr>
        <p:spPr>
          <a:xfrm>
            <a:off x="3707904" y="1287463"/>
            <a:ext cx="5209526" cy="1709489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 совершение административного правонарушения коррупционной направленности могут устанавливаться </a:t>
            </a:r>
            <a:br>
              <a:rPr lang="ru-RU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применяться следующие административные наказания</a:t>
            </a:r>
            <a:endParaRPr lang="ru-RU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4831638" y="5152161"/>
            <a:ext cx="2341494" cy="1204189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дисквалификация</a:t>
            </a:r>
            <a:endParaRPr lang="ru-RU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3131840" y="3547136"/>
            <a:ext cx="2341494" cy="1204189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Административный штраф</a:t>
            </a:r>
            <a:endParaRPr lang="ru-RU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6575936" y="3551279"/>
            <a:ext cx="2341494" cy="1204189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Административный арест</a:t>
            </a:r>
            <a:endParaRPr lang="ru-RU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Выгнутая вправо стрелка 18"/>
          <p:cNvSpPr/>
          <p:nvPr/>
        </p:nvSpPr>
        <p:spPr>
          <a:xfrm rot="21447717">
            <a:off x="8285147" y="2868495"/>
            <a:ext cx="855352" cy="1858884"/>
          </a:xfrm>
          <a:prstGeom prst="curvedLeftArrow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chemeClr val="tx1"/>
              </a:solidFill>
            </a:endParaRPr>
          </a:p>
        </p:txBody>
      </p:sp>
      <p:sp>
        <p:nvSpPr>
          <p:cNvPr id="23" name="Стрелка вниз 22"/>
          <p:cNvSpPr/>
          <p:nvPr/>
        </p:nvSpPr>
        <p:spPr>
          <a:xfrm>
            <a:off x="5779336" y="3010399"/>
            <a:ext cx="446098" cy="2141762"/>
          </a:xfrm>
          <a:prstGeom prst="downArrow">
            <a:avLst/>
          </a:prstGeom>
          <a:solidFill>
            <a:schemeClr val="accent6">
              <a:lumMod val="75000"/>
            </a:schemeClr>
          </a:solidFill>
          <a:ln w="25400" cap="flat" cmpd="sng" algn="ctr">
            <a:solidFill>
              <a:schemeClr val="accent6">
                <a:lumMod val="75000"/>
              </a:schemeClr>
            </a:solidFill>
            <a:prstDash val="solid"/>
          </a:ln>
          <a:effectLst/>
          <a:scene3d>
            <a:camera prst="orthographicFront"/>
            <a:lightRig rig="threePt" dir="t"/>
          </a:scene3d>
          <a:sp3d>
            <a:bevelT w="114300" prst="artDeco"/>
          </a:sp3d>
        </p:spPr>
        <p:txBody>
          <a:bodyPr anchor="ctr"/>
          <a:lstStyle/>
          <a:p>
            <a:pPr algn="ctr">
              <a:defRPr/>
            </a:pPr>
            <a:endParaRPr lang="ru-RU" kern="0">
              <a:solidFill>
                <a:srgbClr val="FFFFFF"/>
              </a:solidFill>
              <a:latin typeface="Times New Roman"/>
            </a:endParaRPr>
          </a:p>
        </p:txBody>
      </p:sp>
      <p:sp>
        <p:nvSpPr>
          <p:cNvPr id="24" name="Выгнутая влево стрелка 23"/>
          <p:cNvSpPr/>
          <p:nvPr/>
        </p:nvSpPr>
        <p:spPr>
          <a:xfrm>
            <a:off x="3050845" y="2850468"/>
            <a:ext cx="874539" cy="1882647"/>
          </a:xfrm>
          <a:prstGeom prst="curvedRightArrow">
            <a:avLst>
              <a:gd name="adj1" fmla="val 25000"/>
              <a:gd name="adj2" fmla="val 50000"/>
              <a:gd name="adj3" fmla="val 67509"/>
            </a:avLst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37470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8977</TotalTime>
  <Words>1280</Words>
  <Application>Microsoft Office PowerPoint</Application>
  <PresentationFormat>Экран (4:3)</PresentationFormat>
  <Paragraphs>246</Paragraphs>
  <Slides>16</Slides>
  <Notes>16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9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26" baseType="lpstr">
      <vt:lpstr>Aharoni</vt:lpstr>
      <vt:lpstr>Arial</vt:lpstr>
      <vt:lpstr>Arial Narrow</vt:lpstr>
      <vt:lpstr>Calibri</vt:lpstr>
      <vt:lpstr>Calibri Light</vt:lpstr>
      <vt:lpstr>Liberation Serif</vt:lpstr>
      <vt:lpstr>PT Astra Serif</vt:lpstr>
      <vt:lpstr>Times New Roman</vt:lpstr>
      <vt:lpstr>Verdana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Правительство Свердловской области Министерство строительства и  архитектуры Свердловской области</dc:title>
  <dc:creator>Давыденко С.А.</dc:creator>
  <cp:lastModifiedBy>Зиновьева Яна Владимировна</cp:lastModifiedBy>
  <cp:revision>756</cp:revision>
  <cp:lastPrinted>2021-01-14T07:34:06Z</cp:lastPrinted>
  <dcterms:created xsi:type="dcterms:W3CDTF">2011-10-21T13:43:14Z</dcterms:created>
  <dcterms:modified xsi:type="dcterms:W3CDTF">2021-01-14T07:34:10Z</dcterms:modified>
</cp:coreProperties>
</file>